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oxing" panose="020B0604020202020204" charset="0"/>
      <p:regular r:id="rId12"/>
    </p:embeddedFont>
    <p:embeddedFont>
      <p:font typeface="Noticia Text" panose="020B0604020202020204" charset="0"/>
      <p:regular r:id="rId13"/>
    </p:embeddedFont>
    <p:embeddedFont>
      <p:font typeface="Noticia Text Bold" panose="020B0604020202020204" charset="0"/>
      <p:regular r:id="rId14"/>
    </p:embeddedFont>
    <p:embeddedFont>
      <p:font typeface="Open Sauce" panose="020B0604020202020204" charset="0"/>
      <p:regular r:id="rId15"/>
    </p:embeddedFont>
    <p:embeddedFont>
      <p:font typeface="Open Sauce Bold" panose="020B0604020202020204" charset="0"/>
      <p:regular r:id="rId16"/>
    </p:embeddedFont>
    <p:embeddedFont>
      <p:font typeface="Open Sauce Semi-Bold" panose="020B0604020202020204" charset="0"/>
      <p:regular r:id="rId17"/>
    </p:embeddedFont>
    <p:embeddedFont>
      <p:font typeface="Poppins" panose="00000500000000000000" pitchFamily="2" charset="0"/>
      <p:regular r:id="rId18"/>
    </p:embeddedFont>
    <p:embeddedFont>
      <p:font typeface="Poppins Bold" panose="00000800000000000000" charset="0"/>
      <p:regular r:id="rId19"/>
    </p:embeddedFont>
    <p:embeddedFont>
      <p:font typeface="Poppins Medium" panose="00000600000000000000" pitchFamily="2" charset="0"/>
      <p:regular r:id="rId20"/>
    </p:embeddedFont>
    <p:embeddedFont>
      <p:font typeface="Poppins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id destiawan" userId="e2224f86c9ef2416" providerId="LiveId" clId="{9DA1EE53-AFAA-48FB-9B3C-E58881E6943D}"/>
    <pc:docChg chg="undo custSel modSld">
      <pc:chgData name="khalid destiawan" userId="e2224f86c9ef2416" providerId="LiveId" clId="{9DA1EE53-AFAA-48FB-9B3C-E58881E6943D}" dt="2024-10-09T05:51:00.754" v="90" actId="1036"/>
      <pc:docMkLst>
        <pc:docMk/>
      </pc:docMkLst>
      <pc:sldChg chg="modSp mod">
        <pc:chgData name="khalid destiawan" userId="e2224f86c9ef2416" providerId="LiveId" clId="{9DA1EE53-AFAA-48FB-9B3C-E58881E6943D}" dt="2024-10-09T05:39:03.170" v="5" actId="14100"/>
        <pc:sldMkLst>
          <pc:docMk/>
          <pc:sldMk cId="0" sldId="257"/>
        </pc:sldMkLst>
        <pc:spChg chg="mod">
          <ac:chgData name="khalid destiawan" userId="e2224f86c9ef2416" providerId="LiveId" clId="{9DA1EE53-AFAA-48FB-9B3C-E58881E6943D}" dt="2024-10-09T05:39:03.170" v="5" actId="14100"/>
          <ac:spMkLst>
            <pc:docMk/>
            <pc:sldMk cId="0" sldId="257"/>
            <ac:spMk id="2" creationId="{00000000-0000-0000-0000-000000000000}"/>
          </ac:spMkLst>
        </pc:spChg>
      </pc:sldChg>
      <pc:sldChg chg="modSp mod">
        <pc:chgData name="khalid destiawan" userId="e2224f86c9ef2416" providerId="LiveId" clId="{9DA1EE53-AFAA-48FB-9B3C-E58881E6943D}" dt="2024-10-09T05:42:59.211" v="6" actId="14100"/>
        <pc:sldMkLst>
          <pc:docMk/>
          <pc:sldMk cId="0" sldId="258"/>
        </pc:sldMkLst>
        <pc:spChg chg="mod">
          <ac:chgData name="khalid destiawan" userId="e2224f86c9ef2416" providerId="LiveId" clId="{9DA1EE53-AFAA-48FB-9B3C-E58881E6943D}" dt="2024-10-09T05:42:59.211" v="6" actId="14100"/>
          <ac:spMkLst>
            <pc:docMk/>
            <pc:sldMk cId="0" sldId="258"/>
            <ac:spMk id="10" creationId="{00000000-0000-0000-0000-000000000000}"/>
          </ac:spMkLst>
        </pc:spChg>
      </pc:sldChg>
      <pc:sldChg chg="modSp mod">
        <pc:chgData name="khalid destiawan" userId="e2224f86c9ef2416" providerId="LiveId" clId="{9DA1EE53-AFAA-48FB-9B3C-E58881E6943D}" dt="2024-10-09T05:46:51.234" v="81" actId="20577"/>
        <pc:sldMkLst>
          <pc:docMk/>
          <pc:sldMk cId="0" sldId="259"/>
        </pc:sldMkLst>
        <pc:spChg chg="mod">
          <ac:chgData name="khalid destiawan" userId="e2224f86c9ef2416" providerId="LiveId" clId="{9DA1EE53-AFAA-48FB-9B3C-E58881E6943D}" dt="2024-10-09T05:46:51.234" v="81" actId="20577"/>
          <ac:spMkLst>
            <pc:docMk/>
            <pc:sldMk cId="0" sldId="259"/>
            <ac:spMk id="33" creationId="{00000000-0000-0000-0000-000000000000}"/>
          </ac:spMkLst>
        </pc:spChg>
      </pc:sldChg>
      <pc:sldChg chg="modSp mod">
        <pc:chgData name="khalid destiawan" userId="e2224f86c9ef2416" providerId="LiveId" clId="{9DA1EE53-AFAA-48FB-9B3C-E58881E6943D}" dt="2024-10-09T05:51:00.754" v="90" actId="1036"/>
        <pc:sldMkLst>
          <pc:docMk/>
          <pc:sldMk cId="0" sldId="264"/>
        </pc:sldMkLst>
        <pc:spChg chg="mod">
          <ac:chgData name="khalid destiawan" userId="e2224f86c9ef2416" providerId="LiveId" clId="{9DA1EE53-AFAA-48FB-9B3C-E58881E6943D}" dt="2024-10-09T05:51:00.754" v="90" actId="1036"/>
          <ac:spMkLst>
            <pc:docMk/>
            <pc:sldMk cId="0" sldId="264"/>
            <ac:spMk id="23" creationId="{00000000-0000-0000-0000-000000000000}"/>
          </ac:spMkLst>
        </pc:spChg>
        <pc:spChg chg="mod">
          <ac:chgData name="khalid destiawan" userId="e2224f86c9ef2416" providerId="LiveId" clId="{9DA1EE53-AFAA-48FB-9B3C-E58881E6943D}" dt="2024-10-09T05:50:53.521" v="87" actId="20577"/>
          <ac:spMkLst>
            <pc:docMk/>
            <pc:sldMk cId="0" sldId="264"/>
            <ac:spMk id="24" creationId="{00000000-0000-0000-0000-000000000000}"/>
          </ac:spMkLst>
        </pc:spChg>
        <pc:spChg chg="mod">
          <ac:chgData name="khalid destiawan" userId="e2224f86c9ef2416" providerId="LiveId" clId="{9DA1EE53-AFAA-48FB-9B3C-E58881E6943D}" dt="2024-10-09T05:50:34.375" v="85" actId="1036"/>
          <ac:spMkLst>
            <pc:docMk/>
            <pc:sldMk cId="0" sldId="264"/>
            <ac:spMk id="2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github.com/khaliddestiawan/Home_Credit_Risk_Prediction" TargetMode="External"/><Relationship Id="rId3" Type="http://schemas.openxmlformats.org/officeDocument/2006/relationships/image" Target="../media/image43.png"/><Relationship Id="rId7" Type="http://schemas.openxmlformats.org/officeDocument/2006/relationships/hyperlink" Target="http://www.linkedin.com/in/khaliddestiawan" TargetMode="External"/><Relationship Id="rId12"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47.png"/><Relationship Id="rId5" Type="http://schemas.openxmlformats.org/officeDocument/2006/relationships/image" Target="../media/image9.png"/><Relationship Id="rId15" Type="http://schemas.openxmlformats.org/officeDocument/2006/relationships/image" Target="../media/image50.svg"/><Relationship Id="rId10" Type="http://schemas.openxmlformats.org/officeDocument/2006/relationships/hyperlink" Target="mailto:khaliddestiawan@gmail.com" TargetMode="External"/><Relationship Id="rId4" Type="http://schemas.openxmlformats.org/officeDocument/2006/relationships/image" Target="../media/image44.svg"/><Relationship Id="rId9" Type="http://schemas.openxmlformats.org/officeDocument/2006/relationships/image" Target="../media/image46.sv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9.png"/><Relationship Id="rId5" Type="http://schemas.openxmlformats.org/officeDocument/2006/relationships/image" Target="../media/image10.svg"/><Relationship Id="rId10" Type="http://schemas.openxmlformats.org/officeDocument/2006/relationships/image" Target="../media/image18.sv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7.png"/><Relationship Id="rId5" Type="http://schemas.openxmlformats.org/officeDocument/2006/relationships/image" Target="../media/image10.svg"/><Relationship Id="rId10" Type="http://schemas.openxmlformats.org/officeDocument/2006/relationships/image" Target="../media/image26.svg"/><Relationship Id="rId4" Type="http://schemas.openxmlformats.org/officeDocument/2006/relationships/image" Target="../media/image9.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7.svg"/><Relationship Id="rId4" Type="http://schemas.openxmlformats.org/officeDocument/2006/relationships/image" Target="../media/image14.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sv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164" y="-11148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grpSp>
        <p:nvGrpSpPr>
          <p:cNvPr id="3" name="Group 3"/>
          <p:cNvGrpSpPr/>
          <p:nvPr/>
        </p:nvGrpSpPr>
        <p:grpSpPr>
          <a:xfrm>
            <a:off x="1028700" y="9209737"/>
            <a:ext cx="481538" cy="481538"/>
            <a:chOff x="0" y="0"/>
            <a:chExt cx="642051" cy="642051"/>
          </a:xfrm>
        </p:grpSpPr>
        <p:grpSp>
          <p:nvGrpSpPr>
            <p:cNvPr id="4" name="Group 4"/>
            <p:cNvGrpSpPr/>
            <p:nvPr/>
          </p:nvGrpSpPr>
          <p:grpSpPr>
            <a:xfrm>
              <a:off x="0" y="0"/>
              <a:ext cx="642051" cy="642051"/>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6" name="Freeform 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 name="Group 7"/>
          <p:cNvGrpSpPr/>
          <p:nvPr/>
        </p:nvGrpSpPr>
        <p:grpSpPr>
          <a:xfrm>
            <a:off x="1673644" y="9209737"/>
            <a:ext cx="481538" cy="481538"/>
            <a:chOff x="0" y="0"/>
            <a:chExt cx="642051" cy="642051"/>
          </a:xfrm>
        </p:grpSpPr>
        <p:grpSp>
          <p:nvGrpSpPr>
            <p:cNvPr id="8" name="Group 8"/>
            <p:cNvGrpSpPr/>
            <p:nvPr/>
          </p:nvGrpSpPr>
          <p:grpSpPr>
            <a:xfrm>
              <a:off x="0" y="0"/>
              <a:ext cx="642051" cy="6420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0" name="Freeform 1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1" name="Group 11"/>
          <p:cNvGrpSpPr/>
          <p:nvPr/>
        </p:nvGrpSpPr>
        <p:grpSpPr>
          <a:xfrm>
            <a:off x="2318588" y="9209737"/>
            <a:ext cx="481538" cy="481538"/>
            <a:chOff x="0" y="0"/>
            <a:chExt cx="642051" cy="642051"/>
          </a:xfrm>
        </p:grpSpPr>
        <p:grpSp>
          <p:nvGrpSpPr>
            <p:cNvPr id="12" name="Group 12"/>
            <p:cNvGrpSpPr/>
            <p:nvPr/>
          </p:nvGrpSpPr>
          <p:grpSpPr>
            <a:xfrm>
              <a:off x="0" y="0"/>
              <a:ext cx="642051" cy="6420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4" name="Freeform 1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5" name="Group 15"/>
          <p:cNvGrpSpPr/>
          <p:nvPr/>
        </p:nvGrpSpPr>
        <p:grpSpPr>
          <a:xfrm>
            <a:off x="11776267" y="1028700"/>
            <a:ext cx="6864655" cy="8229600"/>
            <a:chOff x="0" y="0"/>
            <a:chExt cx="1063515" cy="1274980"/>
          </a:xfrm>
        </p:grpSpPr>
        <p:sp>
          <p:nvSpPr>
            <p:cNvPr id="16" name="Freeform 16"/>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9"/>
              <a:stretch>
                <a:fillRect l="-45906" r="-45906"/>
              </a:stretch>
            </a:blipFill>
          </p:spPr>
        </p:sp>
      </p:grpSp>
      <p:sp>
        <p:nvSpPr>
          <p:cNvPr id="17" name="TextBox 17"/>
          <p:cNvSpPr txBox="1"/>
          <p:nvPr/>
        </p:nvSpPr>
        <p:spPr>
          <a:xfrm>
            <a:off x="1673644" y="2869155"/>
            <a:ext cx="8838209" cy="2470152"/>
          </a:xfrm>
          <a:prstGeom prst="rect">
            <a:avLst/>
          </a:prstGeom>
        </p:spPr>
        <p:txBody>
          <a:bodyPr lIns="0" tIns="0" rIns="0" bIns="0" rtlCol="0" anchor="t">
            <a:spAutoFit/>
          </a:bodyPr>
          <a:lstStyle/>
          <a:p>
            <a:pPr algn="l">
              <a:lnSpc>
                <a:spcPts val="9350"/>
              </a:lnSpc>
            </a:pPr>
            <a:r>
              <a:rPr lang="en-US" sz="8500" b="1" dirty="0">
                <a:solidFill>
                  <a:srgbClr val="111111"/>
                </a:solidFill>
                <a:latin typeface="Poppins Semi-Bold"/>
                <a:ea typeface="Poppins Semi-Bold"/>
                <a:cs typeface="Poppins Semi-Bold"/>
                <a:sym typeface="Poppins Semi-Bold"/>
              </a:rPr>
              <a:t>Home Credit</a:t>
            </a:r>
          </a:p>
          <a:p>
            <a:pPr marL="0" lvl="0" indent="0" algn="l">
              <a:lnSpc>
                <a:spcPts val="9350"/>
              </a:lnSpc>
            </a:pPr>
            <a:r>
              <a:rPr lang="en-US" sz="8500" b="1" dirty="0">
                <a:solidFill>
                  <a:srgbClr val="111111"/>
                </a:solidFill>
                <a:latin typeface="Poppins Semi-Bold"/>
                <a:ea typeface="Poppins Semi-Bold"/>
                <a:cs typeface="Poppins Semi-Bold"/>
                <a:sym typeface="Poppins Semi-Bold"/>
              </a:rPr>
              <a:t>Risk Prediction</a:t>
            </a:r>
          </a:p>
        </p:txBody>
      </p:sp>
      <p:sp>
        <p:nvSpPr>
          <p:cNvPr id="18" name="TextBox 18"/>
          <p:cNvSpPr txBox="1"/>
          <p:nvPr/>
        </p:nvSpPr>
        <p:spPr>
          <a:xfrm>
            <a:off x="1028700" y="8474790"/>
            <a:ext cx="8838209" cy="542925"/>
          </a:xfrm>
          <a:prstGeom prst="rect">
            <a:avLst/>
          </a:prstGeom>
        </p:spPr>
        <p:txBody>
          <a:bodyPr lIns="0" tIns="0" rIns="0" bIns="0" rtlCol="0" anchor="t">
            <a:spAutoFit/>
          </a:bodyPr>
          <a:lstStyle/>
          <a:p>
            <a:pPr marL="0" lvl="0" indent="0" algn="l">
              <a:lnSpc>
                <a:spcPts val="4200"/>
              </a:lnSpc>
              <a:spcBef>
                <a:spcPct val="0"/>
              </a:spcBef>
            </a:pPr>
            <a:r>
              <a:rPr lang="en-US" sz="3000">
                <a:solidFill>
                  <a:srgbClr val="111111"/>
                </a:solidFill>
                <a:latin typeface="Poppins"/>
                <a:ea typeface="Poppins"/>
                <a:cs typeface="Poppins"/>
                <a:sym typeface="Poppins"/>
              </a:rPr>
              <a:t>By : Khalid Destiawan</a:t>
            </a:r>
          </a:p>
        </p:txBody>
      </p:sp>
      <p:sp>
        <p:nvSpPr>
          <p:cNvPr id="19" name="Freeform 19"/>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1673644" y="5253581"/>
            <a:ext cx="8838209" cy="542925"/>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111111"/>
                </a:solidFill>
                <a:latin typeface="Poppins"/>
                <a:ea typeface="Poppins"/>
                <a:cs typeface="Poppins"/>
                <a:sym typeface="Poppins"/>
              </a:rPr>
              <a:t>Data Science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0707" y="8054192"/>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2"/>
            <a:stretch>
              <a:fillRect b="-297342"/>
            </a:stretch>
          </a:blipFill>
        </p:spPr>
      </p:sp>
      <p:sp>
        <p:nvSpPr>
          <p:cNvPr id="3" name="Freeform 3"/>
          <p:cNvSpPr/>
          <p:nvPr/>
        </p:nvSpPr>
        <p:spPr>
          <a:xfrm>
            <a:off x="0" y="5303863"/>
            <a:ext cx="4381792" cy="4972246"/>
          </a:xfrm>
          <a:custGeom>
            <a:avLst/>
            <a:gdLst/>
            <a:ahLst/>
            <a:cxnLst/>
            <a:rect l="l" t="t" r="r" b="b"/>
            <a:pathLst>
              <a:path w="4381792" h="4972246">
                <a:moveTo>
                  <a:pt x="0" y="0"/>
                </a:moveTo>
                <a:lnTo>
                  <a:pt x="4381792" y="0"/>
                </a:lnTo>
                <a:lnTo>
                  <a:pt x="4381792" y="4972246"/>
                </a:lnTo>
                <a:lnTo>
                  <a:pt x="0" y="4972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sp>
        <p:nvSpPr>
          <p:cNvPr id="6" name="Freeform 6"/>
          <p:cNvSpPr/>
          <p:nvPr/>
        </p:nvSpPr>
        <p:spPr>
          <a:xfrm rot="-5400000">
            <a:off x="11372851" y="2132895"/>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b="-297342"/>
            </a:stretch>
          </a:blipFill>
        </p:spPr>
      </p:sp>
      <p:sp>
        <p:nvSpPr>
          <p:cNvPr id="7" name="AutoShape 7"/>
          <p:cNvSpPr/>
          <p:nvPr/>
        </p:nvSpPr>
        <p:spPr>
          <a:xfrm>
            <a:off x="5093759" y="5303863"/>
            <a:ext cx="7634562" cy="0"/>
          </a:xfrm>
          <a:prstGeom prst="line">
            <a:avLst/>
          </a:prstGeom>
          <a:ln w="47625" cap="flat">
            <a:solidFill>
              <a:srgbClr val="000000"/>
            </a:solidFill>
            <a:prstDash val="solid"/>
            <a:headEnd type="none" w="sm" len="sm"/>
            <a:tailEnd type="none" w="sm" len="sm"/>
          </a:ln>
        </p:spPr>
      </p:sp>
      <p:sp>
        <p:nvSpPr>
          <p:cNvPr id="8" name="Freeform 8">
            <a:hlinkClick r:id="rId7" tooltip="http://www.linkedin.com/in/khaliddestiawan"/>
          </p:cNvPr>
          <p:cNvSpPr/>
          <p:nvPr/>
        </p:nvSpPr>
        <p:spPr>
          <a:xfrm>
            <a:off x="8595462" y="5603557"/>
            <a:ext cx="1223012" cy="1223012"/>
          </a:xfrm>
          <a:custGeom>
            <a:avLst/>
            <a:gdLst/>
            <a:ahLst/>
            <a:cxnLst/>
            <a:rect l="l" t="t" r="r" b="b"/>
            <a:pathLst>
              <a:path w="1223012" h="1223012">
                <a:moveTo>
                  <a:pt x="0" y="0"/>
                </a:moveTo>
                <a:lnTo>
                  <a:pt x="1223012" y="0"/>
                </a:lnTo>
                <a:lnTo>
                  <a:pt x="1223012" y="1223012"/>
                </a:lnTo>
                <a:lnTo>
                  <a:pt x="0" y="1223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a:hlinkClick r:id="rId10" tooltip="mailto:khaliddestiawan@gmail.com"/>
          </p:cNvPr>
          <p:cNvSpPr/>
          <p:nvPr/>
        </p:nvSpPr>
        <p:spPr>
          <a:xfrm>
            <a:off x="10316978" y="5603557"/>
            <a:ext cx="1204667" cy="1223012"/>
          </a:xfrm>
          <a:custGeom>
            <a:avLst/>
            <a:gdLst/>
            <a:ahLst/>
            <a:cxnLst/>
            <a:rect l="l" t="t" r="r" b="b"/>
            <a:pathLst>
              <a:path w="1204667" h="1223012">
                <a:moveTo>
                  <a:pt x="0" y="0"/>
                </a:moveTo>
                <a:lnTo>
                  <a:pt x="1204667" y="0"/>
                </a:lnTo>
                <a:lnTo>
                  <a:pt x="1204667" y="1223012"/>
                </a:lnTo>
                <a:lnTo>
                  <a:pt x="0" y="12230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hlinkClick r:id="rId13" tooltip="https://github.com/khaliddestiawan/Home_Credit_Risk_Prediction"/>
          </p:cNvPr>
          <p:cNvSpPr/>
          <p:nvPr/>
        </p:nvSpPr>
        <p:spPr>
          <a:xfrm>
            <a:off x="5801479" y="8646794"/>
            <a:ext cx="1174092" cy="1223012"/>
          </a:xfrm>
          <a:custGeom>
            <a:avLst/>
            <a:gdLst/>
            <a:ahLst/>
            <a:cxnLst/>
            <a:rect l="l" t="t" r="r" b="b"/>
            <a:pathLst>
              <a:path w="1174092" h="1223012">
                <a:moveTo>
                  <a:pt x="0" y="0"/>
                </a:moveTo>
                <a:lnTo>
                  <a:pt x="1174091" y="0"/>
                </a:lnTo>
                <a:lnTo>
                  <a:pt x="1174091" y="1223012"/>
                </a:lnTo>
                <a:lnTo>
                  <a:pt x="0" y="12230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5093759" y="5946815"/>
            <a:ext cx="3244818" cy="517334"/>
          </a:xfrm>
          <a:prstGeom prst="rect">
            <a:avLst/>
          </a:prstGeom>
        </p:spPr>
        <p:txBody>
          <a:bodyPr lIns="0" tIns="0" rIns="0" bIns="0" rtlCol="0" anchor="t">
            <a:spAutoFit/>
          </a:bodyPr>
          <a:lstStyle/>
          <a:p>
            <a:pPr marL="0" lvl="0" indent="0" algn="l">
              <a:lnSpc>
                <a:spcPts val="3992"/>
              </a:lnSpc>
              <a:spcBef>
                <a:spcPct val="0"/>
              </a:spcBef>
            </a:pPr>
            <a:r>
              <a:rPr lang="en-US" sz="2851" b="1">
                <a:solidFill>
                  <a:srgbClr val="25293C"/>
                </a:solidFill>
                <a:latin typeface="Poppins Bold"/>
                <a:ea typeface="Poppins Bold"/>
                <a:cs typeface="Poppins Bold"/>
                <a:sym typeface="Poppins Bold"/>
              </a:rPr>
              <a:t>CONTACT ME AT : </a:t>
            </a:r>
          </a:p>
        </p:txBody>
      </p:sp>
      <p:sp>
        <p:nvSpPr>
          <p:cNvPr id="12" name="TextBox 12"/>
          <p:cNvSpPr txBox="1"/>
          <p:nvPr/>
        </p:nvSpPr>
        <p:spPr>
          <a:xfrm>
            <a:off x="5093759" y="4216227"/>
            <a:ext cx="8100482" cy="1065235"/>
          </a:xfrm>
          <a:prstGeom prst="rect">
            <a:avLst/>
          </a:prstGeom>
        </p:spPr>
        <p:txBody>
          <a:bodyPr lIns="0" tIns="0" rIns="0" bIns="0" rtlCol="0" anchor="t">
            <a:spAutoFit/>
          </a:bodyPr>
          <a:lstStyle/>
          <a:p>
            <a:pPr marL="0" lvl="0" indent="0" algn="l">
              <a:lnSpc>
                <a:spcPts val="7983"/>
              </a:lnSpc>
              <a:spcBef>
                <a:spcPct val="0"/>
              </a:spcBef>
            </a:pPr>
            <a:r>
              <a:rPr lang="en-US" sz="6652" b="1">
                <a:solidFill>
                  <a:srgbClr val="25293C"/>
                </a:solidFill>
                <a:latin typeface="Poppins Semi-Bold"/>
                <a:ea typeface="Poppins Semi-Bold"/>
                <a:cs typeface="Poppins Semi-Bold"/>
                <a:sym typeface="Poppins Semi-Bold"/>
              </a:rPr>
              <a:t>THANK YOU</a:t>
            </a:r>
          </a:p>
        </p:txBody>
      </p:sp>
      <p:sp>
        <p:nvSpPr>
          <p:cNvPr id="13" name="TextBox 13"/>
          <p:cNvSpPr txBox="1"/>
          <p:nvPr/>
        </p:nvSpPr>
        <p:spPr>
          <a:xfrm>
            <a:off x="3143706" y="8956770"/>
            <a:ext cx="3244818" cy="517334"/>
          </a:xfrm>
          <a:prstGeom prst="rect">
            <a:avLst/>
          </a:prstGeom>
        </p:spPr>
        <p:txBody>
          <a:bodyPr lIns="0" tIns="0" rIns="0" bIns="0" rtlCol="0" anchor="t">
            <a:spAutoFit/>
          </a:bodyPr>
          <a:lstStyle/>
          <a:p>
            <a:pPr marL="0" lvl="0" indent="0" algn="l">
              <a:lnSpc>
                <a:spcPts val="3992"/>
              </a:lnSpc>
              <a:spcBef>
                <a:spcPct val="0"/>
              </a:spcBef>
            </a:pPr>
            <a:r>
              <a:rPr lang="en-US" sz="2851" b="1">
                <a:solidFill>
                  <a:srgbClr val="25293C"/>
                </a:solidFill>
                <a:latin typeface="Poppins Bold"/>
                <a:ea typeface="Poppins Bold"/>
                <a:cs typeface="Poppins Bold"/>
                <a:sym typeface="Poppins Bold"/>
              </a:rPr>
              <a:t>GITHUB REPO: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403350"/>
            <a:ext cx="2781300" cy="0"/>
          </a:xfrm>
          <a:prstGeom prst="line">
            <a:avLst/>
          </a:prstGeom>
          <a:ln w="47625" cap="flat">
            <a:solidFill>
              <a:srgbClr val="25293C"/>
            </a:solidFill>
            <a:prstDash val="solid"/>
            <a:headEnd type="none" w="sm" len="sm"/>
            <a:tailEnd type="none" w="sm" len="sm"/>
          </a:ln>
        </p:spPr>
      </p:sp>
      <p:grpSp>
        <p:nvGrpSpPr>
          <p:cNvPr id="3" name="Group 3"/>
          <p:cNvGrpSpPr/>
          <p:nvPr/>
        </p:nvGrpSpPr>
        <p:grpSpPr>
          <a:xfrm>
            <a:off x="12431195" y="5651206"/>
            <a:ext cx="4659140" cy="3607094"/>
            <a:chOff x="0" y="0"/>
            <a:chExt cx="6212187" cy="4809458"/>
          </a:xfrm>
        </p:grpSpPr>
        <p:sp>
          <p:nvSpPr>
            <p:cNvPr id="4" name="Freeform 4"/>
            <p:cNvSpPr/>
            <p:nvPr/>
          </p:nvSpPr>
          <p:spPr>
            <a:xfrm>
              <a:off x="0" y="0"/>
              <a:ext cx="6212187" cy="4809458"/>
            </a:xfrm>
            <a:custGeom>
              <a:avLst/>
              <a:gdLst/>
              <a:ahLst/>
              <a:cxnLst/>
              <a:rect l="l" t="t" r="r" b="b"/>
              <a:pathLst>
                <a:path w="6212187" h="4809458">
                  <a:moveTo>
                    <a:pt x="0" y="0"/>
                  </a:moveTo>
                  <a:lnTo>
                    <a:pt x="6212187" y="0"/>
                  </a:lnTo>
                  <a:lnTo>
                    <a:pt x="6212187" y="4809458"/>
                  </a:lnTo>
                  <a:lnTo>
                    <a:pt x="0" y="4809458"/>
                  </a:lnTo>
                  <a:close/>
                </a:path>
              </a:pathLst>
            </a:custGeom>
            <a:blipFill>
              <a:blip r:embed="rId2"/>
              <a:stretch>
                <a:fillRect l="-8064" r="-8064"/>
              </a:stretch>
            </a:blipFill>
          </p:spPr>
        </p:sp>
      </p:grpSp>
      <p:sp>
        <p:nvSpPr>
          <p:cNvPr id="5" name="TextBox 5"/>
          <p:cNvSpPr txBox="1"/>
          <p:nvPr/>
        </p:nvSpPr>
        <p:spPr>
          <a:xfrm>
            <a:off x="1028700" y="981075"/>
            <a:ext cx="5201984" cy="422275"/>
          </a:xfrm>
          <a:prstGeom prst="rect">
            <a:avLst/>
          </a:prstGeom>
        </p:spPr>
        <p:txBody>
          <a:bodyPr lIns="0" tIns="0" rIns="0" bIns="0" rtlCol="0" anchor="t">
            <a:spAutoFit/>
          </a:bodyPr>
          <a:lstStyle/>
          <a:p>
            <a:pPr marL="0" lvl="0" indent="0" algn="l">
              <a:lnSpc>
                <a:spcPts val="3500"/>
              </a:lnSpc>
            </a:pPr>
            <a:r>
              <a:rPr lang="en-US" sz="2500" dirty="0">
                <a:solidFill>
                  <a:srgbClr val="111111"/>
                </a:solidFill>
                <a:latin typeface="Open Sauce"/>
                <a:ea typeface="Open Sauce"/>
                <a:cs typeface="Open Sauce"/>
                <a:sym typeface="Open Sauce"/>
              </a:rPr>
              <a:t>Problem Research</a:t>
            </a:r>
          </a:p>
        </p:txBody>
      </p:sp>
      <p:sp>
        <p:nvSpPr>
          <p:cNvPr id="6" name="TextBox 6"/>
          <p:cNvSpPr txBox="1"/>
          <p:nvPr/>
        </p:nvSpPr>
        <p:spPr>
          <a:xfrm>
            <a:off x="1028700" y="2048735"/>
            <a:ext cx="9803735" cy="7138268"/>
          </a:xfrm>
          <a:prstGeom prst="rect">
            <a:avLst/>
          </a:prstGeom>
        </p:spPr>
        <p:txBody>
          <a:bodyPr lIns="0" tIns="0" rIns="0" bIns="0" rtlCol="0" anchor="t">
            <a:spAutoFit/>
          </a:bodyPr>
          <a:lstStyle/>
          <a:p>
            <a:pPr algn="l">
              <a:lnSpc>
                <a:spcPts val="3590"/>
              </a:lnSpc>
            </a:pPr>
            <a:r>
              <a:rPr lang="en-US" sz="2393" spc="88" dirty="0">
                <a:solidFill>
                  <a:srgbClr val="111111"/>
                </a:solidFill>
                <a:latin typeface="Open Sauce"/>
                <a:ea typeface="Open Sauce"/>
                <a:cs typeface="Open Sauce"/>
                <a:sym typeface="Open Sauce"/>
              </a:rPr>
              <a:t>Home Credit currently has many customers who want to know how eligible they are for loans. This project aimed to fully leverage existing data to predict which customers can repay loans, ensuring that those who are capable are not rejected when applying.</a:t>
            </a:r>
          </a:p>
          <a:p>
            <a:pPr algn="l">
              <a:lnSpc>
                <a:spcPts val="3590"/>
              </a:lnSpc>
            </a:pPr>
            <a:endParaRPr lang="en-US" sz="2393" spc="88" dirty="0">
              <a:solidFill>
                <a:srgbClr val="111111"/>
              </a:solidFill>
              <a:latin typeface="Open Sauce"/>
              <a:ea typeface="Open Sauce"/>
              <a:cs typeface="Open Sauce"/>
              <a:sym typeface="Open Sauce"/>
            </a:endParaRPr>
          </a:p>
          <a:p>
            <a:pPr algn="l">
              <a:lnSpc>
                <a:spcPts val="3590"/>
              </a:lnSpc>
            </a:pPr>
            <a:r>
              <a:rPr lang="en-US" sz="2393" spc="88" dirty="0">
                <a:solidFill>
                  <a:srgbClr val="111111"/>
                </a:solidFill>
                <a:latin typeface="Open Sauce"/>
                <a:ea typeface="Open Sauce"/>
                <a:cs typeface="Open Sauce"/>
                <a:sym typeface="Open Sauce"/>
              </a:rPr>
              <a:t>Additionally, it sought to predict and reject customers whose characteristics tend to lead to defaults, thereby reducing the company's losses. </a:t>
            </a:r>
          </a:p>
          <a:p>
            <a:pPr algn="l">
              <a:lnSpc>
                <a:spcPts val="3590"/>
              </a:lnSpc>
            </a:pPr>
            <a:endParaRPr lang="en-US" sz="2393" spc="88" dirty="0">
              <a:solidFill>
                <a:srgbClr val="111111"/>
              </a:solidFill>
              <a:latin typeface="Open Sauce"/>
              <a:ea typeface="Open Sauce"/>
              <a:cs typeface="Open Sauce"/>
              <a:sym typeface="Open Sauce"/>
            </a:endParaRPr>
          </a:p>
          <a:p>
            <a:pPr marL="0" lvl="0" indent="0" algn="l">
              <a:lnSpc>
                <a:spcPts val="3590"/>
              </a:lnSpc>
            </a:pPr>
            <a:r>
              <a:rPr lang="en-US" sz="2393" spc="88" dirty="0">
                <a:solidFill>
                  <a:srgbClr val="111111"/>
                </a:solidFill>
                <a:latin typeface="Open Sauce"/>
                <a:ea typeface="Open Sauce"/>
                <a:cs typeface="Open Sauce"/>
                <a:sym typeface="Open Sauce"/>
              </a:rPr>
              <a:t>Loans would be provided under conditions that meet regulations and align with targets. The evaluation was to be conducted by measuring the extent of the analysis performed. At least Two Machine Learning models were planned to be used, including Logistic Regression and Decision Tree.</a:t>
            </a:r>
          </a:p>
        </p:txBody>
      </p:sp>
      <p:grpSp>
        <p:nvGrpSpPr>
          <p:cNvPr id="7" name="Group 7"/>
          <p:cNvGrpSpPr/>
          <p:nvPr/>
        </p:nvGrpSpPr>
        <p:grpSpPr>
          <a:xfrm>
            <a:off x="12408145" y="1160742"/>
            <a:ext cx="4682190" cy="3607094"/>
            <a:chOff x="0" y="0"/>
            <a:chExt cx="6242920" cy="4809458"/>
          </a:xfrm>
        </p:grpSpPr>
        <p:sp>
          <p:nvSpPr>
            <p:cNvPr id="8" name="Freeform 8"/>
            <p:cNvSpPr/>
            <p:nvPr/>
          </p:nvSpPr>
          <p:spPr>
            <a:xfrm>
              <a:off x="0" y="0"/>
              <a:ext cx="6242920" cy="4809458"/>
            </a:xfrm>
            <a:custGeom>
              <a:avLst/>
              <a:gdLst/>
              <a:ahLst/>
              <a:cxnLst/>
              <a:rect l="l" t="t" r="r" b="b"/>
              <a:pathLst>
                <a:path w="6242920" h="4809458">
                  <a:moveTo>
                    <a:pt x="0" y="0"/>
                  </a:moveTo>
                  <a:lnTo>
                    <a:pt x="6242920" y="0"/>
                  </a:lnTo>
                  <a:lnTo>
                    <a:pt x="6242920" y="4809458"/>
                  </a:lnTo>
                  <a:lnTo>
                    <a:pt x="0" y="4809458"/>
                  </a:lnTo>
                  <a:close/>
                </a:path>
              </a:pathLst>
            </a:custGeom>
            <a:blipFill>
              <a:blip r:embed="rId3"/>
              <a:stretch>
                <a:fillRect l="-1359" r="-1359"/>
              </a:stretch>
            </a:blipFill>
          </p:spPr>
        </p:sp>
      </p:grpSp>
      <p:sp>
        <p:nvSpPr>
          <p:cNvPr id="9" name="Freeform 9"/>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974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6"/>
            <a:stretch>
              <a:fillRect l="-38374" r="-16618" b="-286111"/>
            </a:stretch>
          </a:blipFill>
        </p:spPr>
      </p:sp>
      <p:sp>
        <p:nvSpPr>
          <p:cNvPr id="5" name="Freeform 5"/>
          <p:cNvSpPr/>
          <p:nvPr/>
        </p:nvSpPr>
        <p:spPr>
          <a:xfrm>
            <a:off x="2014143" y="1745076"/>
            <a:ext cx="2406205" cy="2400189"/>
          </a:xfrm>
          <a:custGeom>
            <a:avLst/>
            <a:gdLst/>
            <a:ahLst/>
            <a:cxnLst/>
            <a:rect l="l" t="t" r="r" b="b"/>
            <a:pathLst>
              <a:path w="2406205" h="2400189">
                <a:moveTo>
                  <a:pt x="0" y="0"/>
                </a:moveTo>
                <a:lnTo>
                  <a:pt x="2406205" y="0"/>
                </a:lnTo>
                <a:lnTo>
                  <a:pt x="2406205" y="2400190"/>
                </a:lnTo>
                <a:lnTo>
                  <a:pt x="0" y="2400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763623" y="1779576"/>
            <a:ext cx="2399304" cy="2399304"/>
          </a:xfrm>
          <a:custGeom>
            <a:avLst/>
            <a:gdLst/>
            <a:ahLst/>
            <a:cxnLst/>
            <a:rect l="l" t="t" r="r" b="b"/>
            <a:pathLst>
              <a:path w="2399304" h="2399304">
                <a:moveTo>
                  <a:pt x="0" y="0"/>
                </a:moveTo>
                <a:lnTo>
                  <a:pt x="2399304" y="0"/>
                </a:lnTo>
                <a:lnTo>
                  <a:pt x="2399304" y="2399304"/>
                </a:lnTo>
                <a:lnTo>
                  <a:pt x="0" y="23993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3899018" y="1677849"/>
            <a:ext cx="2467417" cy="2467417"/>
          </a:xfrm>
          <a:custGeom>
            <a:avLst/>
            <a:gdLst/>
            <a:ahLst/>
            <a:cxnLst/>
            <a:rect l="l" t="t" r="r" b="b"/>
            <a:pathLst>
              <a:path w="2467417" h="2467417">
                <a:moveTo>
                  <a:pt x="0" y="0"/>
                </a:moveTo>
                <a:lnTo>
                  <a:pt x="2467417" y="0"/>
                </a:lnTo>
                <a:lnTo>
                  <a:pt x="2467417" y="2467417"/>
                </a:lnTo>
                <a:lnTo>
                  <a:pt x="0" y="24674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325495" y="5600700"/>
            <a:ext cx="5729763" cy="3452182"/>
          </a:xfrm>
          <a:custGeom>
            <a:avLst/>
            <a:gdLst/>
            <a:ahLst/>
            <a:cxnLst/>
            <a:rect l="l" t="t" r="r" b="b"/>
            <a:pathLst>
              <a:path w="5729763" h="3452182">
                <a:moveTo>
                  <a:pt x="0" y="0"/>
                </a:moveTo>
                <a:lnTo>
                  <a:pt x="5729763" y="0"/>
                </a:lnTo>
                <a:lnTo>
                  <a:pt x="5729763" y="3452182"/>
                </a:lnTo>
                <a:lnTo>
                  <a:pt x="0" y="34521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2421676" y="4562475"/>
            <a:ext cx="1240731" cy="581025"/>
          </a:xfrm>
          <a:prstGeom prst="rect">
            <a:avLst/>
          </a:prstGeom>
        </p:spPr>
        <p:txBody>
          <a:bodyPr lIns="0" tIns="0" rIns="0" bIns="0" rtlCol="0" anchor="t">
            <a:spAutoFit/>
          </a:bodyPr>
          <a:lstStyle/>
          <a:p>
            <a:pPr algn="ctr">
              <a:lnSpc>
                <a:spcPts val="4724"/>
              </a:lnSpc>
              <a:spcBef>
                <a:spcPct val="0"/>
              </a:spcBef>
            </a:pPr>
            <a:r>
              <a:rPr lang="en-US" sz="3374" b="1" dirty="0">
                <a:solidFill>
                  <a:srgbClr val="000000"/>
                </a:solidFill>
                <a:latin typeface="Open Sauce Bold"/>
                <a:ea typeface="Open Sauce Bold"/>
                <a:cs typeface="Open Sauce Bold"/>
                <a:sym typeface="Open Sauce Bold"/>
              </a:rPr>
              <a:t>GOAL</a:t>
            </a:r>
          </a:p>
        </p:txBody>
      </p:sp>
      <p:sp>
        <p:nvSpPr>
          <p:cNvPr id="10" name="TextBox 10"/>
          <p:cNvSpPr txBox="1"/>
          <p:nvPr/>
        </p:nvSpPr>
        <p:spPr>
          <a:xfrm>
            <a:off x="14144458" y="4562475"/>
            <a:ext cx="2221977" cy="551498"/>
          </a:xfrm>
          <a:prstGeom prst="rect">
            <a:avLst/>
          </a:prstGeom>
        </p:spPr>
        <p:txBody>
          <a:bodyPr wrap="square" lIns="0" tIns="0" rIns="0" bIns="0" rtlCol="0" anchor="t">
            <a:spAutoFit/>
          </a:bodyPr>
          <a:lstStyle/>
          <a:p>
            <a:pPr algn="ctr">
              <a:lnSpc>
                <a:spcPts val="4724"/>
              </a:lnSpc>
              <a:spcBef>
                <a:spcPct val="0"/>
              </a:spcBef>
            </a:pPr>
            <a:r>
              <a:rPr lang="en-US" sz="3374" b="1" dirty="0">
                <a:solidFill>
                  <a:srgbClr val="000000"/>
                </a:solidFill>
                <a:latin typeface="Open Sauce Bold"/>
                <a:ea typeface="Open Sauce Bold"/>
                <a:cs typeface="Open Sauce Bold"/>
                <a:sym typeface="Open Sauce Bold"/>
              </a:rPr>
              <a:t>METRICS</a:t>
            </a:r>
          </a:p>
        </p:txBody>
      </p:sp>
      <p:sp>
        <p:nvSpPr>
          <p:cNvPr id="11" name="TextBox 11"/>
          <p:cNvSpPr txBox="1"/>
          <p:nvPr/>
        </p:nvSpPr>
        <p:spPr>
          <a:xfrm>
            <a:off x="8153049" y="4562475"/>
            <a:ext cx="2371328" cy="581025"/>
          </a:xfrm>
          <a:prstGeom prst="rect">
            <a:avLst/>
          </a:prstGeom>
        </p:spPr>
        <p:txBody>
          <a:bodyPr lIns="0" tIns="0" rIns="0" bIns="0" rtlCol="0" anchor="t">
            <a:spAutoFit/>
          </a:bodyPr>
          <a:lstStyle/>
          <a:p>
            <a:pPr algn="ctr">
              <a:lnSpc>
                <a:spcPts val="4724"/>
              </a:lnSpc>
              <a:spcBef>
                <a:spcPct val="0"/>
              </a:spcBef>
            </a:pPr>
            <a:r>
              <a:rPr lang="en-US" sz="3374" b="1">
                <a:solidFill>
                  <a:srgbClr val="000000"/>
                </a:solidFill>
                <a:latin typeface="Open Sauce Bold"/>
                <a:ea typeface="Open Sauce Bold"/>
                <a:cs typeface="Open Sauce Bold"/>
                <a:sym typeface="Open Sauce Bold"/>
              </a:rPr>
              <a:t>OBJECTIVE</a:t>
            </a:r>
          </a:p>
        </p:txBody>
      </p:sp>
      <p:sp>
        <p:nvSpPr>
          <p:cNvPr id="12" name="Freeform 12"/>
          <p:cNvSpPr/>
          <p:nvPr/>
        </p:nvSpPr>
        <p:spPr>
          <a:xfrm>
            <a:off x="592329" y="5638800"/>
            <a:ext cx="5170648" cy="3115316"/>
          </a:xfrm>
          <a:custGeom>
            <a:avLst/>
            <a:gdLst/>
            <a:ahLst/>
            <a:cxnLst/>
            <a:rect l="l" t="t" r="r" b="b"/>
            <a:pathLst>
              <a:path w="5170648" h="3115316">
                <a:moveTo>
                  <a:pt x="0" y="0"/>
                </a:moveTo>
                <a:lnTo>
                  <a:pt x="5170649" y="0"/>
                </a:lnTo>
                <a:lnTo>
                  <a:pt x="5170649" y="3115316"/>
                </a:lnTo>
                <a:lnTo>
                  <a:pt x="0" y="31153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12528638" y="5718017"/>
            <a:ext cx="5413580" cy="3261682"/>
          </a:xfrm>
          <a:custGeom>
            <a:avLst/>
            <a:gdLst/>
            <a:ahLst/>
            <a:cxnLst/>
            <a:rect l="l" t="t" r="r" b="b"/>
            <a:pathLst>
              <a:path w="5413580" h="3261682">
                <a:moveTo>
                  <a:pt x="0" y="0"/>
                </a:moveTo>
                <a:lnTo>
                  <a:pt x="5413580" y="0"/>
                </a:lnTo>
                <a:lnTo>
                  <a:pt x="5413580" y="3261682"/>
                </a:lnTo>
                <a:lnTo>
                  <a:pt x="0" y="32616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1449587" y="6267135"/>
            <a:ext cx="3456133" cy="1811020"/>
          </a:xfrm>
          <a:prstGeom prst="rect">
            <a:avLst/>
          </a:prstGeom>
        </p:spPr>
        <p:txBody>
          <a:bodyPr lIns="0" tIns="0" rIns="0" bIns="0" rtlCol="0" anchor="t">
            <a:spAutoFit/>
          </a:bodyPr>
          <a:lstStyle/>
          <a:p>
            <a:pPr algn="ctr">
              <a:lnSpc>
                <a:spcPts val="3605"/>
              </a:lnSpc>
              <a:spcBef>
                <a:spcPct val="0"/>
              </a:spcBef>
            </a:pPr>
            <a:r>
              <a:rPr lang="en-US" sz="2575" dirty="0">
                <a:solidFill>
                  <a:srgbClr val="000000"/>
                </a:solidFill>
                <a:latin typeface="Open Sauce"/>
                <a:ea typeface="Open Sauce"/>
                <a:cs typeface="Open Sauce"/>
                <a:sym typeface="Open Sauce"/>
              </a:rPr>
              <a:t>To Predict client that default on payment, and reduce company loss</a:t>
            </a:r>
          </a:p>
        </p:txBody>
      </p:sp>
      <p:sp>
        <p:nvSpPr>
          <p:cNvPr id="15" name="TextBox 15"/>
          <p:cNvSpPr txBox="1"/>
          <p:nvPr/>
        </p:nvSpPr>
        <p:spPr>
          <a:xfrm>
            <a:off x="6439795" y="6190935"/>
            <a:ext cx="5408410" cy="2268220"/>
          </a:xfrm>
          <a:prstGeom prst="rect">
            <a:avLst/>
          </a:prstGeom>
        </p:spPr>
        <p:txBody>
          <a:bodyPr lIns="0" tIns="0" rIns="0" bIns="0" rtlCol="0" anchor="t">
            <a:spAutoFit/>
          </a:bodyPr>
          <a:lstStyle/>
          <a:p>
            <a:pPr algn="ctr">
              <a:lnSpc>
                <a:spcPts val="3605"/>
              </a:lnSpc>
              <a:spcBef>
                <a:spcPct val="0"/>
              </a:spcBef>
            </a:pPr>
            <a:r>
              <a:rPr lang="en-US" sz="2575" dirty="0">
                <a:solidFill>
                  <a:srgbClr val="000000"/>
                </a:solidFill>
                <a:latin typeface="Open Sauce"/>
                <a:ea typeface="Open Sauce"/>
                <a:cs typeface="Open Sauce"/>
                <a:sym typeface="Open Sauce"/>
              </a:rPr>
              <a:t>Building a predictive model that can identify potential clients who can repay loans, as well as classify clients at risk of becoming defaulters.</a:t>
            </a:r>
          </a:p>
        </p:txBody>
      </p:sp>
      <p:sp>
        <p:nvSpPr>
          <p:cNvPr id="16" name="TextBox 16"/>
          <p:cNvSpPr txBox="1"/>
          <p:nvPr/>
        </p:nvSpPr>
        <p:spPr>
          <a:xfrm>
            <a:off x="12528638" y="6190935"/>
            <a:ext cx="5208177" cy="2268220"/>
          </a:xfrm>
          <a:prstGeom prst="rect">
            <a:avLst/>
          </a:prstGeom>
        </p:spPr>
        <p:txBody>
          <a:bodyPr lIns="0" tIns="0" rIns="0" bIns="0" rtlCol="0" anchor="t">
            <a:spAutoFit/>
          </a:bodyPr>
          <a:lstStyle/>
          <a:p>
            <a:pPr algn="ctr">
              <a:lnSpc>
                <a:spcPts val="3605"/>
              </a:lnSpc>
              <a:spcBef>
                <a:spcPct val="0"/>
              </a:spcBef>
            </a:pPr>
            <a:r>
              <a:rPr lang="en-US" sz="2575" b="1" dirty="0">
                <a:solidFill>
                  <a:srgbClr val="000000"/>
                </a:solidFill>
                <a:latin typeface="Open Sauce Bold"/>
                <a:ea typeface="Open Sauce Bold"/>
                <a:cs typeface="Open Sauce Bold"/>
                <a:sym typeface="Open Sauce Bold"/>
              </a:rPr>
              <a:t>Default Rate</a:t>
            </a:r>
            <a:r>
              <a:rPr lang="en-US" sz="2575" dirty="0">
                <a:solidFill>
                  <a:srgbClr val="000000"/>
                </a:solidFill>
                <a:latin typeface="Open Sauce"/>
                <a:ea typeface="Open Sauce"/>
                <a:cs typeface="Open Sauce"/>
                <a:sym typeface="Open Sauce"/>
              </a:rPr>
              <a:t>: The percentage of loans that go into default. A lower default rate indicates better model performance and risk assessment.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sp>
        <p:nvSpPr>
          <p:cNvPr id="4" name="Freeform 4"/>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6"/>
            <a:stretch>
              <a:fillRect l="-38374" r="-16618" b="-286111"/>
            </a:stretch>
          </a:blipFill>
        </p:spPr>
      </p:sp>
      <p:sp>
        <p:nvSpPr>
          <p:cNvPr id="7" name="Freeform 7"/>
          <p:cNvSpPr/>
          <p:nvPr/>
        </p:nvSpPr>
        <p:spPr>
          <a:xfrm>
            <a:off x="610568" y="3460098"/>
            <a:ext cx="6589363" cy="1725215"/>
          </a:xfrm>
          <a:custGeom>
            <a:avLst/>
            <a:gdLst/>
            <a:ahLst/>
            <a:cxnLst/>
            <a:rect l="l" t="t" r="r" b="b"/>
            <a:pathLst>
              <a:path w="6589363" h="1725215">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10568" y="6463157"/>
            <a:ext cx="6589363" cy="1725215"/>
          </a:xfrm>
          <a:custGeom>
            <a:avLst/>
            <a:gdLst/>
            <a:ahLst/>
            <a:cxnLst/>
            <a:rect l="l" t="t" r="r" b="b"/>
            <a:pathLst>
              <a:path w="6589363" h="1725215">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7838899" y="726228"/>
            <a:ext cx="2995095" cy="3989746"/>
            <a:chOff x="0" y="0"/>
            <a:chExt cx="1208297" cy="1609564"/>
          </a:xfrm>
        </p:grpSpPr>
        <p:sp>
          <p:nvSpPr>
            <p:cNvPr id="10" name="Freeform 10"/>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1" name="Group 11"/>
          <p:cNvGrpSpPr/>
          <p:nvPr/>
        </p:nvGrpSpPr>
        <p:grpSpPr>
          <a:xfrm>
            <a:off x="11369670" y="726228"/>
            <a:ext cx="2995095" cy="3989746"/>
            <a:chOff x="0" y="0"/>
            <a:chExt cx="1208297" cy="1609564"/>
          </a:xfrm>
        </p:grpSpPr>
        <p:sp>
          <p:nvSpPr>
            <p:cNvPr id="12" name="Freeform 12"/>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3" name="Group 13"/>
          <p:cNvGrpSpPr/>
          <p:nvPr/>
        </p:nvGrpSpPr>
        <p:grpSpPr>
          <a:xfrm>
            <a:off x="14900440" y="726228"/>
            <a:ext cx="2995095" cy="3989746"/>
            <a:chOff x="0" y="0"/>
            <a:chExt cx="1208297" cy="1609564"/>
          </a:xfrm>
        </p:grpSpPr>
        <p:sp>
          <p:nvSpPr>
            <p:cNvPr id="14" name="Freeform 14"/>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id="15" name="Group 15"/>
          <p:cNvGrpSpPr/>
          <p:nvPr/>
        </p:nvGrpSpPr>
        <p:grpSpPr>
          <a:xfrm>
            <a:off x="7936661" y="967317"/>
            <a:ext cx="2799572" cy="773700"/>
            <a:chOff x="0" y="0"/>
            <a:chExt cx="3732763" cy="1031600"/>
          </a:xfrm>
        </p:grpSpPr>
        <p:sp>
          <p:nvSpPr>
            <p:cNvPr id="16" name="Freeform 16"/>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701394" y="-17542"/>
              <a:ext cx="2199750" cy="689755"/>
            </a:xfrm>
            <a:prstGeom prst="rect">
              <a:avLst/>
            </a:prstGeom>
          </p:spPr>
          <p:txBody>
            <a:bodyPr lIns="0" tIns="0" rIns="0" bIns="0" rtlCol="0" anchor="t">
              <a:spAutoFit/>
            </a:bodyPr>
            <a:lstStyle/>
            <a:p>
              <a:pPr marL="0" lvl="0" indent="0" algn="ctr">
                <a:lnSpc>
                  <a:spcPts val="4318"/>
                </a:lnSpc>
                <a:spcBef>
                  <a:spcPct val="0"/>
                </a:spcBef>
              </a:pPr>
              <a:r>
                <a:rPr lang="en-US" sz="3084" b="1">
                  <a:solidFill>
                    <a:srgbClr val="000000"/>
                  </a:solidFill>
                  <a:latin typeface="Noticia Text Bold"/>
                  <a:ea typeface="Noticia Text Bold"/>
                  <a:cs typeface="Noticia Text Bold"/>
                  <a:sym typeface="Noticia Text Bold"/>
                </a:rPr>
                <a:t>EDA</a:t>
              </a:r>
            </a:p>
          </p:txBody>
        </p:sp>
      </p:grpSp>
      <p:grpSp>
        <p:nvGrpSpPr>
          <p:cNvPr id="18" name="Group 18"/>
          <p:cNvGrpSpPr/>
          <p:nvPr/>
        </p:nvGrpSpPr>
        <p:grpSpPr>
          <a:xfrm>
            <a:off x="15002940" y="967317"/>
            <a:ext cx="2799572" cy="773700"/>
            <a:chOff x="0" y="0"/>
            <a:chExt cx="3732763" cy="1031600"/>
          </a:xfrm>
        </p:grpSpPr>
        <p:sp>
          <p:nvSpPr>
            <p:cNvPr id="19" name="Freeform 19"/>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466156" y="84738"/>
              <a:ext cx="2800451" cy="579216"/>
            </a:xfrm>
            <a:prstGeom prst="rect">
              <a:avLst/>
            </a:prstGeom>
          </p:spPr>
          <p:txBody>
            <a:bodyPr lIns="0" tIns="0" rIns="0" bIns="0" rtlCol="0" anchor="t">
              <a:spAutoFit/>
            </a:bodyPr>
            <a:lstStyle/>
            <a:p>
              <a:pPr marL="0" lvl="0" indent="0" algn="ctr">
                <a:lnSpc>
                  <a:spcPts val="3618"/>
                </a:lnSpc>
                <a:spcBef>
                  <a:spcPct val="0"/>
                </a:spcBef>
              </a:pPr>
              <a:r>
                <a:rPr lang="en-US" sz="2584" b="1">
                  <a:solidFill>
                    <a:srgbClr val="000000"/>
                  </a:solidFill>
                  <a:latin typeface="Noticia Text Bold"/>
                  <a:ea typeface="Noticia Text Bold"/>
                  <a:cs typeface="Noticia Text Bold"/>
                  <a:sym typeface="Noticia Text Bold"/>
                </a:rPr>
                <a:t>MODELING</a:t>
              </a:r>
            </a:p>
          </p:txBody>
        </p:sp>
      </p:grpSp>
      <p:grpSp>
        <p:nvGrpSpPr>
          <p:cNvPr id="21" name="Group 21"/>
          <p:cNvGrpSpPr/>
          <p:nvPr/>
        </p:nvGrpSpPr>
        <p:grpSpPr>
          <a:xfrm>
            <a:off x="11467431" y="967317"/>
            <a:ext cx="2799572" cy="773700"/>
            <a:chOff x="0" y="0"/>
            <a:chExt cx="3732763" cy="1031600"/>
          </a:xfrm>
        </p:grpSpPr>
        <p:sp>
          <p:nvSpPr>
            <p:cNvPr id="22" name="Freeform 22"/>
            <p:cNvSpPr/>
            <p:nvPr/>
          </p:nvSpPr>
          <p:spPr>
            <a:xfrm>
              <a:off x="0" y="0"/>
              <a:ext cx="3732763" cy="1031600"/>
            </a:xfrm>
            <a:custGeom>
              <a:avLst/>
              <a:gdLst/>
              <a:ahLst/>
              <a:cxnLst/>
              <a:rect l="l" t="t" r="r" b="b"/>
              <a:pathLst>
                <a:path w="3732763" h="1031600">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274408" y="138091"/>
              <a:ext cx="3226452" cy="377709"/>
            </a:xfrm>
            <a:prstGeom prst="rect">
              <a:avLst/>
            </a:prstGeom>
          </p:spPr>
          <p:txBody>
            <a:bodyPr lIns="0" tIns="0" rIns="0" bIns="0" rtlCol="0" anchor="t">
              <a:spAutoFit/>
            </a:bodyPr>
            <a:lstStyle/>
            <a:p>
              <a:pPr marL="0" lvl="0" indent="0" algn="ctr">
                <a:lnSpc>
                  <a:spcPts val="2498"/>
                </a:lnSpc>
                <a:spcBef>
                  <a:spcPct val="0"/>
                </a:spcBef>
              </a:pPr>
              <a:r>
                <a:rPr lang="en-US" sz="1784" b="1">
                  <a:solidFill>
                    <a:srgbClr val="000000"/>
                  </a:solidFill>
                  <a:latin typeface="Noticia Text Bold"/>
                  <a:ea typeface="Noticia Text Bold"/>
                  <a:cs typeface="Noticia Text Bold"/>
                  <a:sym typeface="Noticia Text Bold"/>
                </a:rPr>
                <a:t>DATA PREPARATION</a:t>
              </a:r>
            </a:p>
          </p:txBody>
        </p:sp>
      </p:grpSp>
      <p:sp>
        <p:nvSpPr>
          <p:cNvPr id="24" name="Freeform 24"/>
          <p:cNvSpPr/>
          <p:nvPr/>
        </p:nvSpPr>
        <p:spPr>
          <a:xfrm>
            <a:off x="7838899" y="5142647"/>
            <a:ext cx="10056636" cy="3821522"/>
          </a:xfrm>
          <a:custGeom>
            <a:avLst/>
            <a:gdLst/>
            <a:ahLst/>
            <a:cxnLst/>
            <a:rect l="l" t="t" r="r" b="b"/>
            <a:pathLst>
              <a:path w="10056636" h="3821522">
                <a:moveTo>
                  <a:pt x="0" y="0"/>
                </a:moveTo>
                <a:lnTo>
                  <a:pt x="10056636" y="0"/>
                </a:lnTo>
                <a:lnTo>
                  <a:pt x="10056636" y="3821521"/>
                </a:lnTo>
                <a:lnTo>
                  <a:pt x="0" y="38215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TextBox 25"/>
          <p:cNvSpPr txBox="1"/>
          <p:nvPr/>
        </p:nvSpPr>
        <p:spPr>
          <a:xfrm>
            <a:off x="1657140" y="1239661"/>
            <a:ext cx="4852049" cy="14763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FFFFFF"/>
                </a:solidFill>
                <a:latin typeface="Open Sauce Semi-Bold"/>
                <a:ea typeface="Open Sauce Semi-Bold"/>
                <a:cs typeface="Open Sauce Semi-Bold"/>
                <a:sym typeface="Open Sauce Semi-Bold"/>
              </a:rPr>
              <a:t>Data PreProcessing</a:t>
            </a:r>
          </a:p>
        </p:txBody>
      </p:sp>
      <p:sp>
        <p:nvSpPr>
          <p:cNvPr id="26" name="TextBox 26"/>
          <p:cNvSpPr txBox="1"/>
          <p:nvPr/>
        </p:nvSpPr>
        <p:spPr>
          <a:xfrm>
            <a:off x="803437" y="3585470"/>
            <a:ext cx="2138498" cy="1417321"/>
          </a:xfrm>
          <a:prstGeom prst="rect">
            <a:avLst/>
          </a:prstGeom>
        </p:spPr>
        <p:txBody>
          <a:bodyPr lIns="0" tIns="0" rIns="0" bIns="0" rtlCol="0" anchor="t">
            <a:spAutoFit/>
          </a:bodyPr>
          <a:lstStyle/>
          <a:p>
            <a:pPr marL="0" lvl="0" indent="0" algn="ctr">
              <a:lnSpc>
                <a:spcPts val="3779"/>
              </a:lnSpc>
              <a:spcBef>
                <a:spcPct val="0"/>
              </a:spcBef>
            </a:pPr>
            <a:r>
              <a:rPr lang="en-US" sz="2699">
                <a:solidFill>
                  <a:srgbClr val="0000FF"/>
                </a:solidFill>
                <a:latin typeface="Boxing"/>
                <a:ea typeface="Boxing"/>
                <a:cs typeface="Boxing"/>
                <a:sym typeface="Boxing"/>
              </a:rPr>
              <a:t>Data Apllication Train</a:t>
            </a:r>
          </a:p>
        </p:txBody>
      </p:sp>
      <p:sp>
        <p:nvSpPr>
          <p:cNvPr id="27" name="TextBox 27"/>
          <p:cNvSpPr txBox="1"/>
          <p:nvPr/>
        </p:nvSpPr>
        <p:spPr>
          <a:xfrm>
            <a:off x="2949249" y="3872287"/>
            <a:ext cx="2267833" cy="843687"/>
          </a:xfrm>
          <a:prstGeom prst="rect">
            <a:avLst/>
          </a:prstGeom>
        </p:spPr>
        <p:txBody>
          <a:bodyPr lIns="0" tIns="0" rIns="0" bIns="0" rtlCol="0" anchor="t">
            <a:spAutoFit/>
          </a:bodyPr>
          <a:lstStyle/>
          <a:p>
            <a:pPr algn="ctr">
              <a:lnSpc>
                <a:spcPts val="3414"/>
              </a:lnSpc>
            </a:pPr>
            <a:r>
              <a:rPr lang="en-US" sz="2439">
                <a:solidFill>
                  <a:srgbClr val="0000FF"/>
                </a:solidFill>
                <a:latin typeface="Boxing"/>
                <a:ea typeface="Boxing"/>
                <a:cs typeface="Boxing"/>
                <a:sym typeface="Boxing"/>
              </a:rPr>
              <a:t>122</a:t>
            </a:r>
          </a:p>
          <a:p>
            <a:pPr marL="0" lvl="0" indent="0" algn="ctr">
              <a:lnSpc>
                <a:spcPts val="3414"/>
              </a:lnSpc>
              <a:spcBef>
                <a:spcPct val="0"/>
              </a:spcBef>
            </a:pPr>
            <a:r>
              <a:rPr lang="en-US" sz="2439">
                <a:solidFill>
                  <a:srgbClr val="0000FF"/>
                </a:solidFill>
                <a:latin typeface="Boxing"/>
                <a:ea typeface="Boxing"/>
                <a:cs typeface="Boxing"/>
                <a:sym typeface="Boxing"/>
              </a:rPr>
              <a:t>COLUMN</a:t>
            </a:r>
          </a:p>
        </p:txBody>
      </p:sp>
      <p:sp>
        <p:nvSpPr>
          <p:cNvPr id="28" name="TextBox 28"/>
          <p:cNvSpPr txBox="1"/>
          <p:nvPr/>
        </p:nvSpPr>
        <p:spPr>
          <a:xfrm>
            <a:off x="4756894" y="3872287"/>
            <a:ext cx="2267833" cy="843687"/>
          </a:xfrm>
          <a:prstGeom prst="rect">
            <a:avLst/>
          </a:prstGeom>
        </p:spPr>
        <p:txBody>
          <a:bodyPr lIns="0" tIns="0" rIns="0" bIns="0" rtlCol="0" anchor="t">
            <a:spAutoFit/>
          </a:bodyPr>
          <a:lstStyle/>
          <a:p>
            <a:pPr algn="ctr">
              <a:lnSpc>
                <a:spcPts val="3414"/>
              </a:lnSpc>
            </a:pPr>
            <a:r>
              <a:rPr lang="en-US" sz="2439">
                <a:solidFill>
                  <a:srgbClr val="0000FF"/>
                </a:solidFill>
                <a:latin typeface="Boxing"/>
                <a:ea typeface="Boxing"/>
                <a:cs typeface="Boxing"/>
                <a:sym typeface="Boxing"/>
              </a:rPr>
              <a:t>307.511</a:t>
            </a:r>
          </a:p>
          <a:p>
            <a:pPr marL="0" lvl="0" indent="0" algn="ctr">
              <a:lnSpc>
                <a:spcPts val="3414"/>
              </a:lnSpc>
              <a:spcBef>
                <a:spcPct val="0"/>
              </a:spcBef>
            </a:pPr>
            <a:r>
              <a:rPr lang="en-US" sz="2439">
                <a:solidFill>
                  <a:srgbClr val="0000FF"/>
                </a:solidFill>
                <a:latin typeface="Boxing"/>
                <a:ea typeface="Boxing"/>
                <a:cs typeface="Boxing"/>
                <a:sym typeface="Boxing"/>
              </a:rPr>
              <a:t>ROW</a:t>
            </a:r>
          </a:p>
        </p:txBody>
      </p:sp>
      <p:sp>
        <p:nvSpPr>
          <p:cNvPr id="29" name="TextBox 29"/>
          <p:cNvSpPr txBox="1"/>
          <p:nvPr/>
        </p:nvSpPr>
        <p:spPr>
          <a:xfrm>
            <a:off x="794605" y="6588529"/>
            <a:ext cx="2138498" cy="1417321"/>
          </a:xfrm>
          <a:prstGeom prst="rect">
            <a:avLst/>
          </a:prstGeom>
        </p:spPr>
        <p:txBody>
          <a:bodyPr lIns="0" tIns="0" rIns="0" bIns="0" rtlCol="0" anchor="t">
            <a:spAutoFit/>
          </a:bodyPr>
          <a:lstStyle/>
          <a:p>
            <a:pPr marL="0" lvl="0" indent="0" algn="ctr">
              <a:lnSpc>
                <a:spcPts val="3779"/>
              </a:lnSpc>
              <a:spcBef>
                <a:spcPct val="0"/>
              </a:spcBef>
            </a:pPr>
            <a:r>
              <a:rPr lang="en-US" sz="2699">
                <a:solidFill>
                  <a:srgbClr val="75D481"/>
                </a:solidFill>
                <a:latin typeface="Boxing"/>
                <a:ea typeface="Boxing"/>
                <a:cs typeface="Boxing"/>
                <a:sym typeface="Boxing"/>
              </a:rPr>
              <a:t>Data Apllication TEST</a:t>
            </a:r>
          </a:p>
        </p:txBody>
      </p:sp>
      <p:sp>
        <p:nvSpPr>
          <p:cNvPr id="30" name="TextBox 30"/>
          <p:cNvSpPr txBox="1"/>
          <p:nvPr/>
        </p:nvSpPr>
        <p:spPr>
          <a:xfrm>
            <a:off x="2940416" y="6875346"/>
            <a:ext cx="2267833" cy="843687"/>
          </a:xfrm>
          <a:prstGeom prst="rect">
            <a:avLst/>
          </a:prstGeom>
        </p:spPr>
        <p:txBody>
          <a:bodyPr lIns="0" tIns="0" rIns="0" bIns="0" rtlCol="0" anchor="t">
            <a:spAutoFit/>
          </a:bodyPr>
          <a:lstStyle/>
          <a:p>
            <a:pPr algn="ctr">
              <a:lnSpc>
                <a:spcPts val="3414"/>
              </a:lnSpc>
            </a:pPr>
            <a:r>
              <a:rPr lang="en-US" sz="2439">
                <a:solidFill>
                  <a:srgbClr val="75D481"/>
                </a:solidFill>
                <a:latin typeface="Boxing"/>
                <a:ea typeface="Boxing"/>
                <a:cs typeface="Boxing"/>
                <a:sym typeface="Boxing"/>
              </a:rPr>
              <a:t>121</a:t>
            </a:r>
          </a:p>
          <a:p>
            <a:pPr marL="0" lvl="0" indent="0" algn="ctr">
              <a:lnSpc>
                <a:spcPts val="3414"/>
              </a:lnSpc>
              <a:spcBef>
                <a:spcPct val="0"/>
              </a:spcBef>
            </a:pPr>
            <a:r>
              <a:rPr lang="en-US" sz="2439">
                <a:solidFill>
                  <a:srgbClr val="75D481"/>
                </a:solidFill>
                <a:latin typeface="Boxing"/>
                <a:ea typeface="Boxing"/>
                <a:cs typeface="Boxing"/>
                <a:sym typeface="Boxing"/>
              </a:rPr>
              <a:t>COLUMN</a:t>
            </a:r>
          </a:p>
        </p:txBody>
      </p:sp>
      <p:sp>
        <p:nvSpPr>
          <p:cNvPr id="31" name="TextBox 31"/>
          <p:cNvSpPr txBox="1"/>
          <p:nvPr/>
        </p:nvSpPr>
        <p:spPr>
          <a:xfrm>
            <a:off x="4748062" y="6875346"/>
            <a:ext cx="2267833" cy="843687"/>
          </a:xfrm>
          <a:prstGeom prst="rect">
            <a:avLst/>
          </a:prstGeom>
        </p:spPr>
        <p:txBody>
          <a:bodyPr lIns="0" tIns="0" rIns="0" bIns="0" rtlCol="0" anchor="t">
            <a:spAutoFit/>
          </a:bodyPr>
          <a:lstStyle/>
          <a:p>
            <a:pPr algn="ctr">
              <a:lnSpc>
                <a:spcPts val="3414"/>
              </a:lnSpc>
            </a:pPr>
            <a:r>
              <a:rPr lang="en-US" sz="2439">
                <a:solidFill>
                  <a:srgbClr val="75D481"/>
                </a:solidFill>
                <a:latin typeface="Boxing"/>
                <a:ea typeface="Boxing"/>
                <a:cs typeface="Boxing"/>
                <a:sym typeface="Boxing"/>
              </a:rPr>
              <a:t>48.744</a:t>
            </a:r>
          </a:p>
          <a:p>
            <a:pPr marL="0" lvl="0" indent="0" algn="ctr">
              <a:lnSpc>
                <a:spcPts val="3414"/>
              </a:lnSpc>
              <a:spcBef>
                <a:spcPct val="0"/>
              </a:spcBef>
            </a:pPr>
            <a:r>
              <a:rPr lang="en-US" sz="2439">
                <a:solidFill>
                  <a:srgbClr val="75D481"/>
                </a:solidFill>
                <a:latin typeface="Boxing"/>
                <a:ea typeface="Boxing"/>
                <a:cs typeface="Boxing"/>
                <a:sym typeface="Boxing"/>
              </a:rPr>
              <a:t>ROW</a:t>
            </a:r>
          </a:p>
        </p:txBody>
      </p:sp>
      <p:sp>
        <p:nvSpPr>
          <p:cNvPr id="32" name="TextBox 32"/>
          <p:cNvSpPr txBox="1"/>
          <p:nvPr/>
        </p:nvSpPr>
        <p:spPr>
          <a:xfrm>
            <a:off x="8161517" y="1957830"/>
            <a:ext cx="2349860" cy="763271"/>
          </a:xfrm>
          <a:prstGeom prst="rect">
            <a:avLst/>
          </a:prstGeom>
        </p:spPr>
        <p:txBody>
          <a:bodyPr lIns="0" tIns="0" rIns="0" bIns="0" rtlCol="0" anchor="t">
            <a:spAutoFit/>
          </a:bodyPr>
          <a:lstStyle/>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Bivariate</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Multivariate</a:t>
            </a:r>
          </a:p>
        </p:txBody>
      </p:sp>
      <p:sp>
        <p:nvSpPr>
          <p:cNvPr id="33" name="TextBox 33"/>
          <p:cNvSpPr txBox="1"/>
          <p:nvPr/>
        </p:nvSpPr>
        <p:spPr>
          <a:xfrm>
            <a:off x="15227796" y="1957830"/>
            <a:ext cx="2349860" cy="2357633"/>
          </a:xfrm>
          <a:prstGeom prst="rect">
            <a:avLst/>
          </a:prstGeom>
        </p:spPr>
        <p:txBody>
          <a:bodyPr lIns="0" tIns="0" rIns="0" bIns="0" rtlCol="0" anchor="t">
            <a:spAutoFit/>
          </a:bodyPr>
          <a:lstStyle/>
          <a:p>
            <a:pPr marL="474975" lvl="1" indent="-237487" algn="l">
              <a:lnSpc>
                <a:spcPts val="3079"/>
              </a:lnSpc>
              <a:buFont typeface="Arial"/>
              <a:buChar char="•"/>
            </a:pPr>
            <a:r>
              <a:rPr lang="en-US" sz="2199" dirty="0">
                <a:solidFill>
                  <a:srgbClr val="FCFFFE"/>
                </a:solidFill>
                <a:latin typeface="Noticia Text"/>
                <a:ea typeface="Noticia Text"/>
                <a:cs typeface="Noticia Text"/>
                <a:sym typeface="Noticia Text"/>
              </a:rPr>
              <a:t>Train Model</a:t>
            </a:r>
          </a:p>
          <a:p>
            <a:pPr marL="474975" lvl="1" indent="-237487" algn="l">
              <a:lnSpc>
                <a:spcPts val="3079"/>
              </a:lnSpc>
              <a:buFont typeface="Arial"/>
              <a:buChar char="•"/>
            </a:pPr>
            <a:r>
              <a:rPr lang="en-US" sz="2199" dirty="0">
                <a:solidFill>
                  <a:srgbClr val="FCFFFE"/>
                </a:solidFill>
                <a:latin typeface="Noticia Text"/>
                <a:ea typeface="Noticia Text"/>
                <a:cs typeface="Noticia Text"/>
                <a:sym typeface="Noticia Text"/>
              </a:rPr>
              <a:t>Evaluate Model</a:t>
            </a:r>
          </a:p>
          <a:p>
            <a:pPr marL="474975" lvl="1" indent="-237487" algn="l">
              <a:lnSpc>
                <a:spcPts val="3079"/>
              </a:lnSpc>
              <a:buFont typeface="Arial"/>
              <a:buChar char="•"/>
            </a:pPr>
            <a:r>
              <a:rPr lang="en-US" sz="2199" dirty="0">
                <a:solidFill>
                  <a:srgbClr val="FCFFFE"/>
                </a:solidFill>
                <a:latin typeface="Noticia Text"/>
                <a:ea typeface="Noticia Text"/>
                <a:cs typeface="Noticia Text"/>
                <a:sym typeface="Noticia Text"/>
              </a:rPr>
              <a:t>Tune Model</a:t>
            </a:r>
          </a:p>
          <a:p>
            <a:pPr marL="474975" lvl="1" indent="-237487" algn="l">
              <a:lnSpc>
                <a:spcPts val="3079"/>
              </a:lnSpc>
              <a:buFont typeface="Arial"/>
              <a:buChar char="•"/>
            </a:pPr>
            <a:r>
              <a:rPr lang="en-US" sz="2199" dirty="0">
                <a:solidFill>
                  <a:srgbClr val="FCFFFE"/>
                </a:solidFill>
                <a:latin typeface="Noticia Text"/>
                <a:ea typeface="Noticia Text"/>
                <a:cs typeface="Noticia Text"/>
                <a:sym typeface="Noticia Text"/>
              </a:rPr>
              <a:t>Compare Model</a:t>
            </a:r>
          </a:p>
        </p:txBody>
      </p:sp>
      <p:sp>
        <p:nvSpPr>
          <p:cNvPr id="34" name="TextBox 34"/>
          <p:cNvSpPr txBox="1"/>
          <p:nvPr/>
        </p:nvSpPr>
        <p:spPr>
          <a:xfrm>
            <a:off x="11692287" y="1957830"/>
            <a:ext cx="2349860" cy="1544321"/>
          </a:xfrm>
          <a:prstGeom prst="rect">
            <a:avLst/>
          </a:prstGeom>
        </p:spPr>
        <p:txBody>
          <a:bodyPr lIns="0" tIns="0" rIns="0" bIns="0" rtlCol="0" anchor="t">
            <a:spAutoFit/>
          </a:bodyPr>
          <a:lstStyle/>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Missing Value</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Feature Encoding</a:t>
            </a:r>
          </a:p>
          <a:p>
            <a:pPr marL="474975" lvl="1" indent="-237487" algn="l">
              <a:lnSpc>
                <a:spcPts val="3079"/>
              </a:lnSpc>
              <a:buFont typeface="Arial"/>
              <a:buChar char="•"/>
            </a:pPr>
            <a:r>
              <a:rPr lang="en-US" sz="2199">
                <a:solidFill>
                  <a:srgbClr val="FCFFFE"/>
                </a:solidFill>
                <a:latin typeface="Noticia Text"/>
                <a:ea typeface="Noticia Text"/>
                <a:cs typeface="Noticia Text"/>
                <a:sym typeface="Noticia Text"/>
              </a:rPr>
              <a:t>SMOTE</a:t>
            </a:r>
          </a:p>
        </p:txBody>
      </p:sp>
      <p:sp>
        <p:nvSpPr>
          <p:cNvPr id="35" name="TextBox 35"/>
          <p:cNvSpPr txBox="1"/>
          <p:nvPr/>
        </p:nvSpPr>
        <p:spPr>
          <a:xfrm>
            <a:off x="8636350" y="5874680"/>
            <a:ext cx="8461734" cy="2281959"/>
          </a:xfrm>
          <a:prstGeom prst="rect">
            <a:avLst/>
          </a:prstGeom>
        </p:spPr>
        <p:txBody>
          <a:bodyPr lIns="0" tIns="0" rIns="0" bIns="0" rtlCol="0" anchor="t">
            <a:spAutoFit/>
          </a:bodyPr>
          <a:lstStyle/>
          <a:p>
            <a:pPr algn="ctr">
              <a:lnSpc>
                <a:spcPts val="2322"/>
              </a:lnSpc>
            </a:pPr>
            <a:r>
              <a:rPr lang="en-US" sz="1659" spc="119" dirty="0">
                <a:solidFill>
                  <a:srgbClr val="FCFFFE"/>
                </a:solidFill>
                <a:latin typeface="Noticia Text"/>
                <a:ea typeface="Noticia Text"/>
                <a:cs typeface="Noticia Text"/>
                <a:sym typeface="Noticia Text"/>
              </a:rPr>
              <a:t>The data used consists of `</a:t>
            </a:r>
            <a:r>
              <a:rPr lang="en-US" sz="1659" spc="119" dirty="0" err="1">
                <a:solidFill>
                  <a:srgbClr val="FCFFFE"/>
                </a:solidFill>
                <a:latin typeface="Noticia Text"/>
                <a:ea typeface="Noticia Text"/>
                <a:cs typeface="Noticia Text"/>
                <a:sym typeface="Noticia Text"/>
              </a:rPr>
              <a:t>application_train</a:t>
            </a:r>
            <a:r>
              <a:rPr lang="en-US" sz="1659" spc="119" dirty="0">
                <a:solidFill>
                  <a:srgbClr val="FCFFFE"/>
                </a:solidFill>
                <a:latin typeface="Noticia Text"/>
                <a:ea typeface="Noticia Text"/>
                <a:cs typeface="Noticia Text"/>
                <a:sym typeface="Noticia Text"/>
              </a:rPr>
              <a:t>` and `</a:t>
            </a:r>
            <a:r>
              <a:rPr lang="en-US" sz="1659" spc="119" dirty="0" err="1">
                <a:solidFill>
                  <a:srgbClr val="FCFFFE"/>
                </a:solidFill>
                <a:latin typeface="Noticia Text"/>
                <a:ea typeface="Noticia Text"/>
                <a:cs typeface="Noticia Text"/>
                <a:sym typeface="Noticia Text"/>
              </a:rPr>
              <a:t>application_test</a:t>
            </a:r>
            <a:r>
              <a:rPr lang="en-US" sz="1659" spc="119" dirty="0">
                <a:solidFill>
                  <a:srgbClr val="FCFFFE"/>
                </a:solidFill>
                <a:latin typeface="Noticia Text"/>
                <a:ea typeface="Noticia Text"/>
                <a:cs typeface="Noticia Text"/>
                <a:sym typeface="Noticia Text"/>
              </a:rPr>
              <a:t>` datasets. These datasets are divided into two files: the training set, which includes the TARGET variable, and the test set, which does not. </a:t>
            </a:r>
          </a:p>
          <a:p>
            <a:pPr algn="ctr">
              <a:lnSpc>
                <a:spcPts val="2322"/>
              </a:lnSpc>
            </a:pPr>
            <a:endParaRPr lang="en-US" sz="1659" spc="119" dirty="0">
              <a:solidFill>
                <a:srgbClr val="FCFFFE"/>
              </a:solidFill>
              <a:latin typeface="Noticia Text"/>
              <a:ea typeface="Noticia Text"/>
              <a:cs typeface="Noticia Text"/>
              <a:sym typeface="Noticia Text"/>
            </a:endParaRPr>
          </a:p>
          <a:p>
            <a:pPr marL="0" lvl="0" indent="0" algn="ctr">
              <a:lnSpc>
                <a:spcPts val="2322"/>
              </a:lnSpc>
              <a:spcBef>
                <a:spcPct val="0"/>
              </a:spcBef>
            </a:pPr>
            <a:r>
              <a:rPr lang="en-US" sz="1659" spc="119" dirty="0">
                <a:solidFill>
                  <a:srgbClr val="FCFFFE"/>
                </a:solidFill>
                <a:latin typeface="Noticia Text"/>
                <a:ea typeface="Noticia Text"/>
                <a:cs typeface="Noticia Text"/>
                <a:sym typeface="Noticia Text"/>
              </a:rPr>
              <a:t>The dataset contains various features related to borrower identity, credit information, property details, and additional information that may be relevant for predicting loan eligibility and default risk. This structured approach allows for effective model training and evaluation.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01582" y="3925888"/>
            <a:ext cx="5919788" cy="1524000"/>
          </a:xfrm>
          <a:prstGeom prst="rect">
            <a:avLst/>
          </a:prstGeom>
        </p:spPr>
        <p:txBody>
          <a:bodyPr lIns="0" tIns="0" rIns="0" bIns="0" rtlCol="0" anchor="t">
            <a:spAutoFit/>
          </a:bodyPr>
          <a:lstStyle/>
          <a:p>
            <a:pPr marL="0" lvl="0" indent="0" algn="l">
              <a:lnSpc>
                <a:spcPts val="5880"/>
              </a:lnSpc>
              <a:spcBef>
                <a:spcPct val="0"/>
              </a:spcBef>
            </a:pPr>
            <a:r>
              <a:rPr lang="en-US" sz="4900">
                <a:solidFill>
                  <a:srgbClr val="111111"/>
                </a:solidFill>
                <a:latin typeface="Poppins"/>
                <a:ea typeface="Poppins"/>
                <a:cs typeface="Poppins"/>
                <a:sym typeface="Poppins"/>
              </a:rPr>
              <a:t>Business Insight &amp; Recommendation</a:t>
            </a:r>
          </a:p>
        </p:txBody>
      </p:sp>
      <p:sp>
        <p:nvSpPr>
          <p:cNvPr id="3" name="AutoShape 3"/>
          <p:cNvSpPr/>
          <p:nvPr/>
        </p:nvSpPr>
        <p:spPr>
          <a:xfrm>
            <a:off x="1028700" y="1438275"/>
            <a:ext cx="1202667" cy="0"/>
          </a:xfrm>
          <a:prstGeom prst="line">
            <a:avLst/>
          </a:prstGeom>
          <a:ln w="47625" cap="flat">
            <a:solidFill>
              <a:srgbClr val="25293C"/>
            </a:solidFill>
            <a:prstDash val="solid"/>
            <a:headEnd type="none" w="sm" len="sm"/>
            <a:tailEnd type="none" w="sm" len="sm"/>
          </a:ln>
        </p:spPr>
      </p:sp>
      <p:grpSp>
        <p:nvGrpSpPr>
          <p:cNvPr id="4" name="Group 4"/>
          <p:cNvGrpSpPr/>
          <p:nvPr/>
        </p:nvGrpSpPr>
        <p:grpSpPr>
          <a:xfrm>
            <a:off x="1043158" y="2368298"/>
            <a:ext cx="8534021" cy="6384710"/>
            <a:chOff x="0" y="0"/>
            <a:chExt cx="11378695" cy="8512947"/>
          </a:xfrm>
        </p:grpSpPr>
        <p:sp>
          <p:nvSpPr>
            <p:cNvPr id="5" name="Freeform 5"/>
            <p:cNvSpPr/>
            <p:nvPr/>
          </p:nvSpPr>
          <p:spPr>
            <a:xfrm>
              <a:off x="0" y="0"/>
              <a:ext cx="11378695" cy="8512947"/>
            </a:xfrm>
            <a:custGeom>
              <a:avLst/>
              <a:gdLst/>
              <a:ahLst/>
              <a:cxnLst/>
              <a:rect l="l" t="t" r="r" b="b"/>
              <a:pathLst>
                <a:path w="11378695" h="8512947">
                  <a:moveTo>
                    <a:pt x="0" y="0"/>
                  </a:moveTo>
                  <a:lnTo>
                    <a:pt x="11378695" y="0"/>
                  </a:lnTo>
                  <a:lnTo>
                    <a:pt x="11378695" y="8512947"/>
                  </a:lnTo>
                  <a:lnTo>
                    <a:pt x="0" y="8512947"/>
                  </a:lnTo>
                  <a:close/>
                </a:path>
              </a:pathLst>
            </a:custGeom>
            <a:blipFill>
              <a:blip r:embed="rId2"/>
              <a:stretch>
                <a:fillRect l="-6036" r="-6036"/>
              </a:stretch>
            </a:blipFill>
          </p:spPr>
        </p:sp>
      </p:grpSp>
      <p:sp>
        <p:nvSpPr>
          <p:cNvPr id="6" name="Freeform 6"/>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487873" y="9239790"/>
            <a:ext cx="481538" cy="481538"/>
            <a:chOff x="0" y="0"/>
            <a:chExt cx="642051" cy="642051"/>
          </a:xfrm>
        </p:grpSpPr>
        <p:grpSp>
          <p:nvGrpSpPr>
            <p:cNvPr id="8" name="Group 8"/>
            <p:cNvGrpSpPr/>
            <p:nvPr/>
          </p:nvGrpSpPr>
          <p:grpSpPr>
            <a:xfrm>
              <a:off x="0" y="0"/>
              <a:ext cx="642051" cy="6420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0" name="Freeform 10"/>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1" name="Group 11"/>
          <p:cNvGrpSpPr/>
          <p:nvPr/>
        </p:nvGrpSpPr>
        <p:grpSpPr>
          <a:xfrm>
            <a:off x="16132817" y="9239790"/>
            <a:ext cx="481538" cy="481538"/>
            <a:chOff x="0" y="0"/>
            <a:chExt cx="642051" cy="642051"/>
          </a:xfrm>
        </p:grpSpPr>
        <p:grpSp>
          <p:nvGrpSpPr>
            <p:cNvPr id="12" name="Group 12"/>
            <p:cNvGrpSpPr/>
            <p:nvPr/>
          </p:nvGrpSpPr>
          <p:grpSpPr>
            <a:xfrm>
              <a:off x="0" y="0"/>
              <a:ext cx="642051" cy="6420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4" name="Freeform 14"/>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5" name="Group 15"/>
          <p:cNvGrpSpPr/>
          <p:nvPr/>
        </p:nvGrpSpPr>
        <p:grpSpPr>
          <a:xfrm>
            <a:off x="16777762" y="9239790"/>
            <a:ext cx="481538" cy="481538"/>
            <a:chOff x="0" y="0"/>
            <a:chExt cx="642051" cy="642051"/>
          </a:xfrm>
        </p:grpSpPr>
        <p:grpSp>
          <p:nvGrpSpPr>
            <p:cNvPr id="16" name="Group 16"/>
            <p:cNvGrpSpPr/>
            <p:nvPr/>
          </p:nvGrpSpPr>
          <p:grpSpPr>
            <a:xfrm>
              <a:off x="0" y="0"/>
              <a:ext cx="642051" cy="642051"/>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id="18" name="Freeform 18"/>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9" name="TextBox 19"/>
          <p:cNvSpPr txBox="1"/>
          <p:nvPr/>
        </p:nvSpPr>
        <p:spPr>
          <a:xfrm>
            <a:off x="990600" y="925102"/>
            <a:ext cx="5201984" cy="455295"/>
          </a:xfrm>
          <a:prstGeom prst="rect">
            <a:avLst/>
          </a:prstGeom>
        </p:spPr>
        <p:txBody>
          <a:bodyPr lIns="0" tIns="0" rIns="0" bIns="0" rtlCol="0" anchor="t">
            <a:spAutoFit/>
          </a:bodyPr>
          <a:lstStyle/>
          <a:p>
            <a:pPr marL="0" lvl="0" indent="0" algn="l">
              <a:lnSpc>
                <a:spcPts val="3780"/>
              </a:lnSpc>
            </a:pPr>
            <a:r>
              <a:rPr lang="en-US" sz="2700">
                <a:solidFill>
                  <a:srgbClr val="111111"/>
                </a:solidFill>
                <a:latin typeface="Open Sauce"/>
                <a:ea typeface="Open Sauce"/>
                <a:cs typeface="Open Sauce"/>
                <a:sym typeface="Open Sauce"/>
              </a:rPr>
              <a:t>Data Visualization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522137" y="6290341"/>
            <a:ext cx="17293782" cy="357522"/>
            <a:chOff x="0" y="0"/>
            <a:chExt cx="23058377" cy="476696"/>
          </a:xfrm>
        </p:grpSpPr>
        <p:sp>
          <p:nvSpPr>
            <p:cNvPr id="6" name="AutoShape 6"/>
            <p:cNvSpPr/>
            <p:nvPr/>
          </p:nvSpPr>
          <p:spPr>
            <a:xfrm>
              <a:off x="13524" y="227660"/>
              <a:ext cx="23044853" cy="0"/>
            </a:xfrm>
            <a:prstGeom prst="line">
              <a:avLst/>
            </a:prstGeom>
            <a:ln w="13524" cap="flat">
              <a:solidFill>
                <a:srgbClr val="25293C"/>
              </a:solidFill>
              <a:prstDash val="solid"/>
              <a:headEnd type="none" w="sm" len="sm"/>
              <a:tailEnd type="none" w="sm" len="sm"/>
            </a:ln>
          </p:spPr>
        </p:sp>
        <p:sp>
          <p:nvSpPr>
            <p:cNvPr id="7" name="AutoShape 7"/>
            <p:cNvSpPr/>
            <p:nvPr/>
          </p:nvSpPr>
          <p:spPr>
            <a:xfrm flipV="1">
              <a:off x="33810" y="0"/>
              <a:ext cx="0" cy="476696"/>
            </a:xfrm>
            <a:prstGeom prst="line">
              <a:avLst/>
            </a:prstGeom>
            <a:ln w="67620" cap="flat">
              <a:solidFill>
                <a:srgbClr val="BFB17D"/>
              </a:solidFill>
              <a:prstDash val="solid"/>
              <a:headEnd type="none" w="sm" len="sm"/>
              <a:tailEnd type="none" w="sm" len="sm"/>
            </a:ln>
          </p:spPr>
        </p:sp>
        <p:sp>
          <p:nvSpPr>
            <p:cNvPr id="8" name="AutoShape 8"/>
            <p:cNvSpPr/>
            <p:nvPr/>
          </p:nvSpPr>
          <p:spPr>
            <a:xfrm flipV="1">
              <a:off x="6337987" y="0"/>
              <a:ext cx="0" cy="476696"/>
            </a:xfrm>
            <a:prstGeom prst="line">
              <a:avLst/>
            </a:prstGeom>
            <a:ln w="67620" cap="flat">
              <a:solidFill>
                <a:srgbClr val="BFB17D"/>
              </a:solidFill>
              <a:prstDash val="solid"/>
              <a:headEnd type="none" w="sm" len="sm"/>
              <a:tailEnd type="none" w="sm" len="sm"/>
            </a:ln>
          </p:spPr>
        </p:sp>
        <p:sp>
          <p:nvSpPr>
            <p:cNvPr id="9" name="AutoShape 9"/>
            <p:cNvSpPr/>
            <p:nvPr/>
          </p:nvSpPr>
          <p:spPr>
            <a:xfrm flipV="1">
              <a:off x="12642165" y="0"/>
              <a:ext cx="0" cy="476696"/>
            </a:xfrm>
            <a:prstGeom prst="line">
              <a:avLst/>
            </a:prstGeom>
            <a:ln w="67620" cap="flat">
              <a:solidFill>
                <a:srgbClr val="BFB17D"/>
              </a:solidFill>
              <a:prstDash val="solid"/>
              <a:headEnd type="none" w="sm" len="sm"/>
              <a:tailEnd type="none" w="sm" len="sm"/>
            </a:ln>
          </p:spPr>
        </p:sp>
        <p:sp>
          <p:nvSpPr>
            <p:cNvPr id="10" name="AutoShape 10"/>
            <p:cNvSpPr/>
            <p:nvPr/>
          </p:nvSpPr>
          <p:spPr>
            <a:xfrm flipV="1">
              <a:off x="18946342" y="0"/>
              <a:ext cx="0" cy="476696"/>
            </a:xfrm>
            <a:prstGeom prst="line">
              <a:avLst/>
            </a:prstGeom>
            <a:ln w="67620"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522137" y="6828284"/>
            <a:ext cx="2910413" cy="2819303"/>
            <a:chOff x="0" y="0"/>
            <a:chExt cx="3880551" cy="3759070"/>
          </a:xfrm>
        </p:grpSpPr>
        <p:sp>
          <p:nvSpPr>
            <p:cNvPr id="14" name="TextBox 14"/>
            <p:cNvSpPr txBox="1"/>
            <p:nvPr/>
          </p:nvSpPr>
          <p:spPr>
            <a:xfrm>
              <a:off x="0" y="-38100"/>
              <a:ext cx="3880551" cy="428412"/>
            </a:xfrm>
            <a:prstGeom prst="rect">
              <a:avLst/>
            </a:prstGeom>
          </p:spPr>
          <p:txBody>
            <a:bodyPr lIns="0" tIns="0" rIns="0" bIns="0" rtlCol="0" anchor="t">
              <a:spAutoFit/>
            </a:bodyPr>
            <a:lstStyle/>
            <a:p>
              <a:pPr marL="0" lvl="0" indent="0" algn="l">
                <a:lnSpc>
                  <a:spcPts val="2765"/>
                </a:lnSpc>
                <a:spcBef>
                  <a:spcPct val="0"/>
                </a:spcBef>
              </a:pPr>
              <a:r>
                <a:rPr lang="en-US" sz="1975">
                  <a:solidFill>
                    <a:srgbClr val="111111"/>
                  </a:solidFill>
                  <a:latin typeface="Open Sauce"/>
                  <a:ea typeface="Open Sauce"/>
                  <a:cs typeface="Open Sauce"/>
                  <a:sym typeface="Open Sauce"/>
                </a:rPr>
                <a:t>DEFAULT RATE</a:t>
              </a:r>
            </a:p>
          </p:txBody>
        </p:sp>
        <p:sp>
          <p:nvSpPr>
            <p:cNvPr id="15" name="TextBox 15"/>
            <p:cNvSpPr txBox="1"/>
            <p:nvPr/>
          </p:nvSpPr>
          <p:spPr>
            <a:xfrm>
              <a:off x="0" y="1044658"/>
              <a:ext cx="3880551" cy="2714412"/>
            </a:xfrm>
            <a:prstGeom prst="rect">
              <a:avLst/>
            </a:prstGeom>
          </p:spPr>
          <p:txBody>
            <a:bodyPr lIns="0" tIns="0" rIns="0" bIns="0" rtlCol="0" anchor="t">
              <a:spAutoFit/>
            </a:bodyPr>
            <a:lstStyle/>
            <a:p>
              <a:pPr algn="l">
                <a:lnSpc>
                  <a:spcPts val="2765"/>
                </a:lnSpc>
              </a:pPr>
              <a:r>
                <a:rPr lang="en-US" sz="1975" dirty="0">
                  <a:solidFill>
                    <a:srgbClr val="111111"/>
                  </a:solidFill>
                  <a:latin typeface="Open Sauce"/>
                  <a:ea typeface="Open Sauce"/>
                  <a:cs typeface="Open Sauce"/>
                  <a:sym typeface="Open Sauce"/>
                </a:rPr>
                <a:t>as seen from the pie chart. the default rate of this dataset is 8%.</a:t>
              </a:r>
            </a:p>
            <a:p>
              <a:pPr marL="0" lvl="0" indent="0" algn="l">
                <a:lnSpc>
                  <a:spcPts val="2765"/>
                </a:lnSpc>
              </a:pPr>
              <a:r>
                <a:rPr lang="en-US" sz="1975" dirty="0">
                  <a:solidFill>
                    <a:srgbClr val="111111"/>
                  </a:solidFill>
                  <a:latin typeface="Open Sauce"/>
                  <a:ea typeface="Open Sauce"/>
                  <a:cs typeface="Open Sauce"/>
                  <a:sym typeface="Open Sauce"/>
                </a:rPr>
                <a:t>thus we are dealing with imbalanced dataset.</a:t>
              </a:r>
            </a:p>
          </p:txBody>
        </p:sp>
      </p:grpSp>
      <p:grpSp>
        <p:nvGrpSpPr>
          <p:cNvPr id="16" name="Group 16"/>
          <p:cNvGrpSpPr/>
          <p:nvPr/>
        </p:nvGrpSpPr>
        <p:grpSpPr>
          <a:xfrm>
            <a:off x="3371785" y="6764880"/>
            <a:ext cx="6657390" cy="2882673"/>
            <a:chOff x="0" y="0"/>
            <a:chExt cx="8876520" cy="3843564"/>
          </a:xfrm>
        </p:grpSpPr>
        <p:sp>
          <p:nvSpPr>
            <p:cNvPr id="17" name="TextBox 17"/>
            <p:cNvSpPr txBox="1"/>
            <p:nvPr/>
          </p:nvSpPr>
          <p:spPr>
            <a:xfrm>
              <a:off x="0" y="-38100"/>
              <a:ext cx="8876520" cy="419254"/>
            </a:xfrm>
            <a:prstGeom prst="rect">
              <a:avLst/>
            </a:prstGeom>
          </p:spPr>
          <p:txBody>
            <a:bodyPr lIns="0" tIns="0" rIns="0" bIns="0" rtlCol="0" anchor="t">
              <a:spAutoFit/>
            </a:bodyPr>
            <a:lstStyle/>
            <a:p>
              <a:pPr marL="0" lvl="0" indent="0" algn="l">
                <a:lnSpc>
                  <a:spcPts val="2700"/>
                </a:lnSpc>
                <a:spcBef>
                  <a:spcPct val="0"/>
                </a:spcBef>
              </a:pPr>
              <a:r>
                <a:rPr lang="en-US" sz="1928">
                  <a:solidFill>
                    <a:srgbClr val="111111"/>
                  </a:solidFill>
                  <a:latin typeface="Open Sauce"/>
                  <a:ea typeface="Open Sauce"/>
                  <a:cs typeface="Open Sauce"/>
                  <a:sym typeface="Open Sauce"/>
                </a:rPr>
                <a:t>DEFAULT RATE OF CONTRACT TYPE</a:t>
              </a:r>
            </a:p>
          </p:txBody>
        </p:sp>
        <p:sp>
          <p:nvSpPr>
            <p:cNvPr id="18" name="TextBox 18"/>
            <p:cNvSpPr txBox="1"/>
            <p:nvPr/>
          </p:nvSpPr>
          <p:spPr>
            <a:xfrm>
              <a:off x="0" y="1028778"/>
              <a:ext cx="8876520" cy="2814786"/>
            </a:xfrm>
            <a:prstGeom prst="rect">
              <a:avLst/>
            </a:prstGeom>
          </p:spPr>
          <p:txBody>
            <a:bodyPr lIns="0" tIns="0" rIns="0" bIns="0" rtlCol="0" anchor="t">
              <a:spAutoFit/>
            </a:bodyPr>
            <a:lstStyle/>
            <a:p>
              <a:pPr marL="0" lvl="0" indent="0" algn="just">
                <a:lnSpc>
                  <a:spcPts val="2422"/>
                </a:lnSpc>
                <a:spcBef>
                  <a:spcPct val="0"/>
                </a:spcBef>
              </a:pPr>
              <a:r>
                <a:rPr lang="en-US" sz="1730" u="none" strike="noStrike" spc="79" dirty="0">
                  <a:solidFill>
                    <a:srgbClr val="111111"/>
                  </a:solidFill>
                  <a:latin typeface="Open Sauce"/>
                  <a:ea typeface="Open Sauce"/>
                  <a:cs typeface="Open Sauce"/>
                  <a:sym typeface="Open Sauce"/>
                </a:rPr>
                <a:t>from the analysis of </a:t>
              </a:r>
              <a:r>
                <a:rPr lang="en-US" sz="1730" u="none" strike="noStrike" spc="79" dirty="0" err="1">
                  <a:solidFill>
                    <a:srgbClr val="111111"/>
                  </a:solidFill>
                  <a:latin typeface="Open Sauce"/>
                  <a:ea typeface="Open Sauce"/>
                  <a:cs typeface="Open Sauce"/>
                  <a:sym typeface="Open Sauce"/>
                </a:rPr>
                <a:t>contract_type</a:t>
              </a:r>
              <a:r>
                <a:rPr lang="en-US" sz="1730" u="none" strike="noStrike" spc="79" dirty="0">
                  <a:solidFill>
                    <a:srgbClr val="111111"/>
                  </a:solidFill>
                  <a:latin typeface="Open Sauce"/>
                  <a:ea typeface="Open Sauce"/>
                  <a:cs typeface="Open Sauce"/>
                  <a:sym typeface="Open Sauce"/>
                </a:rPr>
                <a:t> features. can be concluded that the default rate on Cash loan slightly higher than Revolving loan, with total 278232 loans. </a:t>
              </a:r>
              <a:r>
                <a:rPr lang="en-US" sz="1730" b="1" u="none" strike="noStrike" spc="79" dirty="0">
                  <a:solidFill>
                    <a:srgbClr val="111111"/>
                  </a:solidFill>
                  <a:latin typeface="Open Sauce Bold"/>
                  <a:ea typeface="Open Sauce Bold"/>
                  <a:cs typeface="Open Sauce Bold"/>
                  <a:sym typeface="Open Sauce Bold"/>
                </a:rPr>
                <a:t>recommendations</a:t>
              </a:r>
              <a:r>
                <a:rPr lang="en-US" sz="1730" u="none" strike="noStrike" spc="79" dirty="0">
                  <a:solidFill>
                    <a:srgbClr val="111111"/>
                  </a:solidFill>
                  <a:latin typeface="Open Sauce"/>
                  <a:ea typeface="Open Sauce"/>
                  <a:cs typeface="Open Sauce"/>
                  <a:sym typeface="Open Sauce"/>
                </a:rPr>
                <a:t> could be, granting lower interest rate for revolving loan lending. this could lead to increase business revenue, as the default rate for this type of loan is lower</a:t>
              </a:r>
            </a:p>
          </p:txBody>
        </p:sp>
      </p:grpSp>
      <p:grpSp>
        <p:nvGrpSpPr>
          <p:cNvPr id="19" name="Group 19"/>
          <p:cNvGrpSpPr/>
          <p:nvPr/>
        </p:nvGrpSpPr>
        <p:grpSpPr>
          <a:xfrm>
            <a:off x="10325721" y="6764880"/>
            <a:ext cx="7390098" cy="2785559"/>
            <a:chOff x="0" y="0"/>
            <a:chExt cx="9853465" cy="3714078"/>
          </a:xfrm>
        </p:grpSpPr>
        <p:sp>
          <p:nvSpPr>
            <p:cNvPr id="20" name="TextBox 20"/>
            <p:cNvSpPr txBox="1"/>
            <p:nvPr/>
          </p:nvSpPr>
          <p:spPr>
            <a:xfrm>
              <a:off x="0" y="-28575"/>
              <a:ext cx="9853465" cy="363052"/>
            </a:xfrm>
            <a:prstGeom prst="rect">
              <a:avLst/>
            </a:prstGeom>
          </p:spPr>
          <p:txBody>
            <a:bodyPr lIns="0" tIns="0" rIns="0" bIns="0" rtlCol="0" anchor="t">
              <a:spAutoFit/>
            </a:bodyPr>
            <a:lstStyle/>
            <a:p>
              <a:pPr marL="0" lvl="0" indent="0" algn="l">
                <a:lnSpc>
                  <a:spcPts val="2369"/>
                </a:lnSpc>
                <a:spcBef>
                  <a:spcPct val="0"/>
                </a:spcBef>
              </a:pPr>
              <a:r>
                <a:rPr lang="en-US" sz="1692">
                  <a:solidFill>
                    <a:srgbClr val="111111"/>
                  </a:solidFill>
                  <a:latin typeface="Open Sauce"/>
                  <a:ea typeface="Open Sauce"/>
                  <a:cs typeface="Open Sauce"/>
                  <a:sym typeface="Open Sauce"/>
                </a:rPr>
                <a:t>DEFAULT RATE OF EDUCATION TYPE</a:t>
              </a:r>
            </a:p>
          </p:txBody>
        </p:sp>
        <p:sp>
          <p:nvSpPr>
            <p:cNvPr id="21" name="TextBox 21"/>
            <p:cNvSpPr txBox="1"/>
            <p:nvPr/>
          </p:nvSpPr>
          <p:spPr>
            <a:xfrm>
              <a:off x="0" y="899293"/>
              <a:ext cx="9853465" cy="2814786"/>
            </a:xfrm>
            <a:prstGeom prst="rect">
              <a:avLst/>
            </a:prstGeom>
          </p:spPr>
          <p:txBody>
            <a:bodyPr lIns="0" tIns="0" rIns="0" bIns="0" rtlCol="0" anchor="t">
              <a:spAutoFit/>
            </a:bodyPr>
            <a:lstStyle/>
            <a:p>
              <a:pPr marL="0" lvl="0" indent="0" algn="just">
                <a:lnSpc>
                  <a:spcPts val="2422"/>
                </a:lnSpc>
                <a:spcBef>
                  <a:spcPct val="0"/>
                </a:spcBef>
              </a:pPr>
              <a:r>
                <a:rPr lang="en-US" sz="1730" u="none" strike="noStrike" spc="79" dirty="0">
                  <a:solidFill>
                    <a:srgbClr val="111111"/>
                  </a:solidFill>
                  <a:latin typeface="Open Sauce"/>
                  <a:ea typeface="Open Sauce"/>
                  <a:cs typeface="Open Sauce"/>
                  <a:sym typeface="Open Sauce"/>
                </a:rPr>
                <a:t>Borrowers with </a:t>
              </a:r>
              <a:r>
                <a:rPr lang="en-US" sz="1730" b="1" u="none" strike="noStrike" spc="79" dirty="0">
                  <a:solidFill>
                    <a:srgbClr val="111111"/>
                  </a:solidFill>
                  <a:latin typeface="Open Sauce Bold"/>
                  <a:ea typeface="Open Sauce Bold"/>
                  <a:cs typeface="Open Sauce Bold"/>
                  <a:sym typeface="Open Sauce Bold"/>
                </a:rPr>
                <a:t>Higher Education</a:t>
              </a:r>
              <a:r>
                <a:rPr lang="en-US" sz="1730" u="none" strike="noStrike" spc="79" dirty="0">
                  <a:solidFill>
                    <a:srgbClr val="111111"/>
                  </a:solidFill>
                  <a:latin typeface="Open Sauce"/>
                  <a:ea typeface="Open Sauce"/>
                  <a:cs typeface="Open Sauce"/>
                  <a:sym typeface="Open Sauce"/>
                </a:rPr>
                <a:t> have a </a:t>
              </a:r>
              <a:r>
                <a:rPr lang="en-US" sz="1730" b="1" u="none" strike="noStrike" spc="79" dirty="0">
                  <a:solidFill>
                    <a:srgbClr val="111111"/>
                  </a:solidFill>
                  <a:latin typeface="Open Sauce Bold"/>
                  <a:ea typeface="Open Sauce Bold"/>
                  <a:cs typeface="Open Sauce Bold"/>
                  <a:sym typeface="Open Sauce Bold"/>
                </a:rPr>
                <a:t>5.3%</a:t>
              </a:r>
              <a:r>
                <a:rPr lang="en-US" sz="1730" u="none" strike="noStrike" spc="79" dirty="0">
                  <a:solidFill>
                    <a:srgbClr val="111111"/>
                  </a:solidFill>
                  <a:latin typeface="Open Sauce"/>
                  <a:ea typeface="Open Sauce"/>
                  <a:cs typeface="Open Sauce"/>
                  <a:sym typeface="Open Sauce"/>
                </a:rPr>
                <a:t> default rate, while </a:t>
              </a:r>
              <a:r>
                <a:rPr lang="en-US" sz="1730" b="1" u="none" strike="noStrike" spc="79" dirty="0">
                  <a:solidFill>
                    <a:srgbClr val="111111"/>
                  </a:solidFill>
                  <a:latin typeface="Open Sauce Bold"/>
                  <a:ea typeface="Open Sauce Bold"/>
                  <a:cs typeface="Open Sauce Bold"/>
                  <a:sym typeface="Open Sauce Bold"/>
                </a:rPr>
                <a:t>Secondary Special</a:t>
              </a:r>
              <a:r>
                <a:rPr lang="en-US" sz="1730" u="none" strike="noStrike" spc="79" dirty="0">
                  <a:solidFill>
                    <a:srgbClr val="111111"/>
                  </a:solidFill>
                  <a:latin typeface="Open Sauce"/>
                  <a:ea typeface="Open Sauce"/>
                  <a:cs typeface="Open Sauce"/>
                  <a:sym typeface="Open Sauce"/>
                </a:rPr>
                <a:t> borrowers face </a:t>
              </a:r>
              <a:r>
                <a:rPr lang="en-US" sz="1730" b="1" u="none" strike="noStrike" spc="79" dirty="0">
                  <a:solidFill>
                    <a:srgbClr val="111111"/>
                  </a:solidFill>
                  <a:latin typeface="Open Sauce Bold"/>
                  <a:ea typeface="Open Sauce Bold"/>
                  <a:cs typeface="Open Sauce Bold"/>
                  <a:sym typeface="Open Sauce Bold"/>
                </a:rPr>
                <a:t>8.2%</a:t>
              </a:r>
              <a:r>
                <a:rPr lang="en-US" sz="1730" u="none" strike="noStrike" spc="79" dirty="0">
                  <a:solidFill>
                    <a:srgbClr val="111111"/>
                  </a:solidFill>
                  <a:latin typeface="Open Sauce"/>
                  <a:ea typeface="Open Sauce"/>
                  <a:cs typeface="Open Sauce"/>
                  <a:sym typeface="Open Sauce"/>
                </a:rPr>
                <a:t> among </a:t>
              </a:r>
              <a:r>
                <a:rPr lang="en-US" sz="1730" b="1" u="none" strike="noStrike" spc="79" dirty="0">
                  <a:solidFill>
                    <a:srgbClr val="111111"/>
                  </a:solidFill>
                  <a:latin typeface="Open Sauce Bold"/>
                  <a:ea typeface="Open Sauce Bold"/>
                  <a:cs typeface="Open Sauce Bold"/>
                  <a:sym typeface="Open Sauce Bold"/>
                </a:rPr>
                <a:t>218,391</a:t>
              </a:r>
              <a:r>
                <a:rPr lang="en-US" sz="1730" u="none" strike="noStrike" spc="79" dirty="0">
                  <a:solidFill>
                    <a:srgbClr val="111111"/>
                  </a:solidFill>
                  <a:latin typeface="Open Sauce"/>
                  <a:ea typeface="Open Sauce"/>
                  <a:cs typeface="Open Sauce"/>
                  <a:sym typeface="Open Sauce"/>
                </a:rPr>
                <a:t> individuals. To reduce defaults, we should invest in financial literacy programs and develop specialized loan products with lower interest rates for the </a:t>
              </a:r>
              <a:r>
                <a:rPr lang="en-US" sz="1730" b="1" u="none" strike="noStrike" spc="79" dirty="0">
                  <a:solidFill>
                    <a:srgbClr val="111111"/>
                  </a:solidFill>
                  <a:latin typeface="Open Sauce Bold"/>
                  <a:ea typeface="Open Sauce Bold"/>
                  <a:cs typeface="Open Sauce Bold"/>
                  <a:sym typeface="Open Sauce Bold"/>
                </a:rPr>
                <a:t>Secondary Special</a:t>
              </a:r>
              <a:r>
                <a:rPr lang="en-US" sz="1730" u="none" strike="noStrike" spc="79" dirty="0">
                  <a:solidFill>
                    <a:srgbClr val="111111"/>
                  </a:solidFill>
                  <a:latin typeface="Open Sauce"/>
                  <a:ea typeface="Open Sauce"/>
                  <a:cs typeface="Open Sauce"/>
                  <a:sym typeface="Open Sauce"/>
                </a:rPr>
                <a:t> demographic. Implementing mandatory financial education workshops will further enhance repayment rates and improve portfolio health.</a:t>
              </a:r>
            </a:p>
          </p:txBody>
        </p:sp>
      </p:grpSp>
      <p:sp>
        <p:nvSpPr>
          <p:cNvPr id="22" name="TextBox 22"/>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id="23" name="Picture 23"/>
          <p:cNvPicPr>
            <a:picLocks noChangeAspect="1"/>
          </p:cNvPicPr>
          <p:nvPr/>
        </p:nvPicPr>
        <p:blipFill>
          <a:blip r:embed="rId5"/>
          <a:stretch>
            <a:fillRect/>
          </a:stretch>
        </p:blipFill>
        <p:spPr>
          <a:xfrm>
            <a:off x="5386257" y="1928370"/>
            <a:ext cx="4700878" cy="4612896"/>
          </a:xfrm>
          <a:prstGeom prst="rect">
            <a:avLst/>
          </a:prstGeom>
        </p:spPr>
      </p:pic>
      <p:pic>
        <p:nvPicPr>
          <p:cNvPr id="24" name="Picture 24"/>
          <p:cNvPicPr>
            <a:picLocks noChangeAspect="1"/>
          </p:cNvPicPr>
          <p:nvPr/>
        </p:nvPicPr>
        <p:blipFill>
          <a:blip r:embed="rId6"/>
          <a:stretch>
            <a:fillRect/>
          </a:stretch>
        </p:blipFill>
        <p:spPr>
          <a:xfrm>
            <a:off x="851242" y="1754144"/>
            <a:ext cx="4261560" cy="4961346"/>
          </a:xfrm>
          <a:prstGeom prst="rect">
            <a:avLst/>
          </a:prstGeom>
        </p:spPr>
      </p:pic>
      <p:pic>
        <p:nvPicPr>
          <p:cNvPr id="25" name="Picture 25"/>
          <p:cNvPicPr>
            <a:picLocks noChangeAspect="1"/>
          </p:cNvPicPr>
          <p:nvPr/>
        </p:nvPicPr>
        <p:blipFill>
          <a:blip r:embed="rId7"/>
          <a:stretch>
            <a:fillRect/>
          </a:stretch>
        </p:blipFill>
        <p:spPr>
          <a:xfrm>
            <a:off x="9576701" y="1407409"/>
            <a:ext cx="8988238" cy="5790060"/>
          </a:xfrm>
          <a:prstGeom prst="rect">
            <a:avLst/>
          </a:prstGeom>
        </p:spPr>
      </p:pic>
      <p:sp>
        <p:nvSpPr>
          <p:cNvPr id="26" name="TextBox 26"/>
          <p:cNvSpPr txBox="1"/>
          <p:nvPr/>
        </p:nvSpPr>
        <p:spPr>
          <a:xfrm>
            <a:off x="11037459"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1.83%</a:t>
            </a:r>
          </a:p>
        </p:txBody>
      </p:sp>
      <p:sp>
        <p:nvSpPr>
          <p:cNvPr id="27" name="TextBox 27"/>
          <p:cNvSpPr txBox="1"/>
          <p:nvPr/>
        </p:nvSpPr>
        <p:spPr>
          <a:xfrm>
            <a:off x="16757338"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8.94%</a:t>
            </a:r>
          </a:p>
        </p:txBody>
      </p:sp>
      <p:sp>
        <p:nvSpPr>
          <p:cNvPr id="28" name="TextBox 28"/>
          <p:cNvSpPr txBox="1"/>
          <p:nvPr/>
        </p:nvSpPr>
        <p:spPr>
          <a:xfrm>
            <a:off x="15341655"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10.93%</a:t>
            </a:r>
          </a:p>
        </p:txBody>
      </p:sp>
      <p:sp>
        <p:nvSpPr>
          <p:cNvPr id="29" name="TextBox 29"/>
          <p:cNvSpPr txBox="1"/>
          <p:nvPr/>
        </p:nvSpPr>
        <p:spPr>
          <a:xfrm>
            <a:off x="13868823"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8.48%</a:t>
            </a:r>
          </a:p>
        </p:txBody>
      </p:sp>
      <p:sp>
        <p:nvSpPr>
          <p:cNvPr id="30" name="TextBox 30"/>
          <p:cNvSpPr txBox="1"/>
          <p:nvPr/>
        </p:nvSpPr>
        <p:spPr>
          <a:xfrm>
            <a:off x="12453141" y="397668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5.36%</a:t>
            </a:r>
          </a:p>
        </p:txBody>
      </p:sp>
      <p:sp>
        <p:nvSpPr>
          <p:cNvPr id="31" name="TextBox 31"/>
          <p:cNvSpPr txBox="1"/>
          <p:nvPr/>
        </p:nvSpPr>
        <p:spPr>
          <a:xfrm>
            <a:off x="6700480" y="481774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8.35%</a:t>
            </a:r>
          </a:p>
        </p:txBody>
      </p:sp>
      <p:sp>
        <p:nvSpPr>
          <p:cNvPr id="32" name="TextBox 32"/>
          <p:cNvSpPr txBox="1"/>
          <p:nvPr/>
        </p:nvSpPr>
        <p:spPr>
          <a:xfrm>
            <a:off x="8513101" y="4817745"/>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5.48%</a:t>
            </a:r>
          </a:p>
        </p:txBody>
      </p:sp>
      <p:sp>
        <p:nvSpPr>
          <p:cNvPr id="33" name="TextBox 33"/>
          <p:cNvSpPr txBox="1"/>
          <p:nvPr/>
        </p:nvSpPr>
        <p:spPr>
          <a:xfrm>
            <a:off x="14827305" y="1443038"/>
            <a:ext cx="4399309" cy="224057"/>
          </a:xfrm>
          <a:prstGeom prst="rect">
            <a:avLst/>
          </a:prstGeom>
        </p:spPr>
        <p:txBody>
          <a:bodyPr lIns="0" tIns="0" rIns="0" bIns="0" rtlCol="0" anchor="t">
            <a:spAutoFit/>
          </a:bodyPr>
          <a:lstStyle/>
          <a:p>
            <a:pPr marL="0" lvl="0" indent="0" algn="l">
              <a:lnSpc>
                <a:spcPts val="1883"/>
              </a:lnSpc>
            </a:pPr>
            <a:r>
              <a:rPr lang="en-US" sz="1345">
                <a:solidFill>
                  <a:srgbClr val="FCFFFE"/>
                </a:solidFill>
                <a:latin typeface="Open Sauce"/>
                <a:ea typeface="Open Sauce"/>
                <a:cs typeface="Open Sauce"/>
                <a:sym typeface="Open Sauce"/>
              </a:rPr>
              <a:t>*Percentages for default rate</a:t>
            </a:r>
          </a:p>
        </p:txBody>
      </p:sp>
      <p:sp>
        <p:nvSpPr>
          <p:cNvPr id="34" name="TextBox 34"/>
          <p:cNvSpPr txBox="1"/>
          <p:nvPr/>
        </p:nvSpPr>
        <p:spPr>
          <a:xfrm>
            <a:off x="3740874" y="2463193"/>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8.1%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409206" y="6409130"/>
            <a:ext cx="17393267" cy="359579"/>
            <a:chOff x="0" y="0"/>
            <a:chExt cx="23191023" cy="479438"/>
          </a:xfrm>
        </p:grpSpPr>
        <p:sp>
          <p:nvSpPr>
            <p:cNvPr id="6" name="AutoShape 6"/>
            <p:cNvSpPr/>
            <p:nvPr/>
          </p:nvSpPr>
          <p:spPr>
            <a:xfrm>
              <a:off x="13602" y="228970"/>
              <a:ext cx="23177421" cy="0"/>
            </a:xfrm>
            <a:prstGeom prst="line">
              <a:avLst/>
            </a:prstGeom>
            <a:ln w="13602" cap="flat">
              <a:solidFill>
                <a:srgbClr val="25293C"/>
              </a:solidFill>
              <a:prstDash val="solid"/>
              <a:headEnd type="none" w="sm" len="sm"/>
              <a:tailEnd type="none" w="sm" len="sm"/>
            </a:ln>
          </p:spPr>
        </p:sp>
        <p:sp>
          <p:nvSpPr>
            <p:cNvPr id="7" name="AutoShape 7"/>
            <p:cNvSpPr/>
            <p:nvPr/>
          </p:nvSpPr>
          <p:spPr>
            <a:xfrm flipV="1">
              <a:off x="34004" y="0"/>
              <a:ext cx="0" cy="479438"/>
            </a:xfrm>
            <a:prstGeom prst="line">
              <a:avLst/>
            </a:prstGeom>
            <a:ln w="68009" cap="flat">
              <a:solidFill>
                <a:srgbClr val="BFB17D"/>
              </a:solidFill>
              <a:prstDash val="solid"/>
              <a:headEnd type="none" w="sm" len="sm"/>
              <a:tailEnd type="none" w="sm" len="sm"/>
            </a:ln>
          </p:spPr>
        </p:sp>
        <p:sp>
          <p:nvSpPr>
            <p:cNvPr id="8" name="AutoShape 8"/>
            <p:cNvSpPr/>
            <p:nvPr/>
          </p:nvSpPr>
          <p:spPr>
            <a:xfrm flipV="1">
              <a:off x="6374447" y="0"/>
              <a:ext cx="0" cy="479438"/>
            </a:xfrm>
            <a:prstGeom prst="line">
              <a:avLst/>
            </a:prstGeom>
            <a:ln w="68009" cap="flat">
              <a:solidFill>
                <a:srgbClr val="BFB17D"/>
              </a:solidFill>
              <a:prstDash val="solid"/>
              <a:headEnd type="none" w="sm" len="sm"/>
              <a:tailEnd type="none" w="sm" len="sm"/>
            </a:ln>
          </p:spPr>
        </p:sp>
        <p:sp>
          <p:nvSpPr>
            <p:cNvPr id="9" name="AutoShape 9"/>
            <p:cNvSpPr/>
            <p:nvPr/>
          </p:nvSpPr>
          <p:spPr>
            <a:xfrm flipV="1">
              <a:off x="12714890" y="0"/>
              <a:ext cx="0" cy="479438"/>
            </a:xfrm>
            <a:prstGeom prst="line">
              <a:avLst/>
            </a:prstGeom>
            <a:ln w="68009" cap="flat">
              <a:solidFill>
                <a:srgbClr val="BFB17D"/>
              </a:solidFill>
              <a:prstDash val="solid"/>
              <a:headEnd type="none" w="sm" len="sm"/>
              <a:tailEnd type="none" w="sm" len="sm"/>
            </a:ln>
          </p:spPr>
        </p:sp>
        <p:sp>
          <p:nvSpPr>
            <p:cNvPr id="10" name="AutoShape 10"/>
            <p:cNvSpPr/>
            <p:nvPr/>
          </p:nvSpPr>
          <p:spPr>
            <a:xfrm flipV="1">
              <a:off x="19055333" y="0"/>
              <a:ext cx="0" cy="479438"/>
            </a:xfrm>
            <a:prstGeom prst="line">
              <a:avLst/>
            </a:prstGeom>
            <a:ln w="68009"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3" name="Picture 13"/>
          <p:cNvPicPr>
            <a:picLocks noChangeAspect="1"/>
          </p:cNvPicPr>
          <p:nvPr/>
        </p:nvPicPr>
        <p:blipFill>
          <a:blip r:embed="rId5"/>
          <a:stretch>
            <a:fillRect/>
          </a:stretch>
        </p:blipFill>
        <p:spPr>
          <a:xfrm>
            <a:off x="475312" y="349381"/>
            <a:ext cx="17753022" cy="7541068"/>
          </a:xfrm>
          <a:prstGeom prst="rect">
            <a:avLst/>
          </a:prstGeom>
        </p:spPr>
      </p:pic>
      <p:sp>
        <p:nvSpPr>
          <p:cNvPr id="14" name="Freeform 14"/>
          <p:cNvSpPr/>
          <p:nvPr/>
        </p:nvSpPr>
        <p:spPr>
          <a:xfrm>
            <a:off x="14350825" y="4724038"/>
            <a:ext cx="3451648" cy="1686993"/>
          </a:xfrm>
          <a:custGeom>
            <a:avLst/>
            <a:gdLst/>
            <a:ahLst/>
            <a:cxnLst/>
            <a:rect l="l" t="t" r="r" b="b"/>
            <a:pathLst>
              <a:path w="3451648" h="1686993">
                <a:moveTo>
                  <a:pt x="0" y="0"/>
                </a:moveTo>
                <a:lnTo>
                  <a:pt x="3451648" y="0"/>
                </a:lnTo>
                <a:lnTo>
                  <a:pt x="3451648" y="1686993"/>
                </a:lnTo>
                <a:lnTo>
                  <a:pt x="0" y="16869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7179721" y="3056095"/>
            <a:ext cx="2415554" cy="3354936"/>
          </a:xfrm>
          <a:custGeom>
            <a:avLst/>
            <a:gdLst/>
            <a:ahLst/>
            <a:cxnLst/>
            <a:rect l="l" t="t" r="r" b="b"/>
            <a:pathLst>
              <a:path w="2415554" h="3354936">
                <a:moveTo>
                  <a:pt x="0" y="0"/>
                </a:moveTo>
                <a:lnTo>
                  <a:pt x="2415555" y="0"/>
                </a:lnTo>
                <a:lnTo>
                  <a:pt x="2415555" y="3354936"/>
                </a:lnTo>
                <a:lnTo>
                  <a:pt x="0" y="33549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739074" y="6946795"/>
            <a:ext cx="7158172" cy="2819303"/>
            <a:chOff x="0" y="0"/>
            <a:chExt cx="9544229" cy="3759070"/>
          </a:xfrm>
        </p:grpSpPr>
        <p:sp>
          <p:nvSpPr>
            <p:cNvPr id="17" name="TextBox 17"/>
            <p:cNvSpPr txBox="1"/>
            <p:nvPr/>
          </p:nvSpPr>
          <p:spPr>
            <a:xfrm>
              <a:off x="0" y="-38100"/>
              <a:ext cx="9544229" cy="428412"/>
            </a:xfrm>
            <a:prstGeom prst="rect">
              <a:avLst/>
            </a:prstGeom>
          </p:spPr>
          <p:txBody>
            <a:bodyPr lIns="0" tIns="0" rIns="0" bIns="0" rtlCol="0" anchor="t">
              <a:spAutoFit/>
            </a:bodyPr>
            <a:lstStyle/>
            <a:p>
              <a:pPr marL="0" lvl="0" indent="0" algn="l">
                <a:lnSpc>
                  <a:spcPts val="2765"/>
                </a:lnSpc>
                <a:spcBef>
                  <a:spcPct val="0"/>
                </a:spcBef>
              </a:pPr>
              <a:r>
                <a:rPr lang="en-US" sz="1975">
                  <a:solidFill>
                    <a:srgbClr val="111111"/>
                  </a:solidFill>
                  <a:latin typeface="Open Sauce"/>
                  <a:ea typeface="Open Sauce"/>
                  <a:cs typeface="Open Sauce"/>
                  <a:sym typeface="Open Sauce"/>
                </a:rPr>
                <a:t>DEFAULT RATE TRENDS BY AGE</a:t>
              </a:r>
            </a:p>
          </p:txBody>
        </p:sp>
        <p:sp>
          <p:nvSpPr>
            <p:cNvPr id="18" name="TextBox 18"/>
            <p:cNvSpPr txBox="1"/>
            <p:nvPr/>
          </p:nvSpPr>
          <p:spPr>
            <a:xfrm>
              <a:off x="0" y="1044658"/>
              <a:ext cx="9544229" cy="2714412"/>
            </a:xfrm>
            <a:prstGeom prst="rect">
              <a:avLst/>
            </a:prstGeom>
          </p:spPr>
          <p:txBody>
            <a:bodyPr lIns="0" tIns="0" rIns="0" bIns="0" rtlCol="0" anchor="t">
              <a:spAutoFit/>
            </a:bodyPr>
            <a:lstStyle/>
            <a:p>
              <a:pPr marL="426408" lvl="1" indent="-213204" algn="just">
                <a:lnSpc>
                  <a:spcPts val="2765"/>
                </a:lnSpc>
                <a:buFont typeface="Arial"/>
                <a:buChar char="•"/>
              </a:pPr>
              <a:r>
                <a:rPr lang="en-US" sz="1975" spc="37" dirty="0">
                  <a:solidFill>
                    <a:srgbClr val="111111"/>
                  </a:solidFill>
                  <a:latin typeface="Open Sauce"/>
                  <a:ea typeface="Open Sauce"/>
                  <a:cs typeface="Open Sauce"/>
                  <a:sym typeface="Open Sauce"/>
                </a:rPr>
                <a:t>Def</a:t>
              </a:r>
              <a:r>
                <a:rPr lang="en-US" sz="1975" u="none" spc="37" dirty="0">
                  <a:solidFill>
                    <a:srgbClr val="111111"/>
                  </a:solidFill>
                  <a:latin typeface="Open Sauce"/>
                  <a:ea typeface="Open Sauce"/>
                  <a:cs typeface="Open Sauce"/>
                  <a:sym typeface="Open Sauce"/>
                </a:rPr>
                <a:t>ault rates increase with age, peaking at 8.3% for ages 36-40.</a:t>
              </a:r>
            </a:p>
            <a:p>
              <a:pPr marL="426408" lvl="1" indent="-213204" algn="just">
                <a:lnSpc>
                  <a:spcPts val="2765"/>
                </a:lnSpc>
                <a:buFont typeface="Arial"/>
                <a:buChar char="•"/>
              </a:pPr>
              <a:r>
                <a:rPr lang="en-US" sz="1975" u="none" spc="37" dirty="0">
                  <a:solidFill>
                    <a:srgbClr val="111111"/>
                  </a:solidFill>
                  <a:latin typeface="Open Sauce"/>
                  <a:ea typeface="Open Sauce"/>
                  <a:cs typeface="Open Sauce"/>
                  <a:sym typeface="Open Sauce"/>
                </a:rPr>
                <a:t>Lower default rates are seen in the 20-30 age group.</a:t>
              </a:r>
            </a:p>
            <a:p>
              <a:pPr marL="426408" lvl="1" indent="-213204" algn="just">
                <a:lnSpc>
                  <a:spcPts val="2765"/>
                </a:lnSpc>
                <a:buFont typeface="Arial"/>
                <a:buChar char="•"/>
              </a:pPr>
              <a:r>
                <a:rPr lang="en-US" sz="1975" u="none" spc="37" dirty="0">
                  <a:solidFill>
                    <a:srgbClr val="111111"/>
                  </a:solidFill>
                  <a:latin typeface="Open Sauce"/>
                  <a:ea typeface="Open Sauce"/>
                  <a:cs typeface="Open Sauce"/>
                  <a:sym typeface="Open Sauce"/>
                </a:rPr>
                <a:t>Borrowers aged 65 and older have the fewest defaults, indicating greater financial stability.</a:t>
              </a:r>
            </a:p>
            <a:p>
              <a:pPr marL="0" lvl="0" indent="0" algn="just">
                <a:lnSpc>
                  <a:spcPts val="2765"/>
                </a:lnSpc>
              </a:pPr>
              <a:endParaRPr lang="en-US" sz="1975" u="none" spc="37" dirty="0">
                <a:solidFill>
                  <a:srgbClr val="111111"/>
                </a:solidFill>
                <a:latin typeface="Open Sauce"/>
                <a:ea typeface="Open Sauce"/>
                <a:cs typeface="Open Sauce"/>
                <a:sym typeface="Open Sauce"/>
              </a:endParaRPr>
            </a:p>
          </p:txBody>
        </p:sp>
      </p:grpSp>
      <p:grpSp>
        <p:nvGrpSpPr>
          <p:cNvPr id="19" name="Group 19"/>
          <p:cNvGrpSpPr/>
          <p:nvPr/>
        </p:nvGrpSpPr>
        <p:grpSpPr>
          <a:xfrm>
            <a:off x="8262994" y="6946795"/>
            <a:ext cx="9808058" cy="3505103"/>
            <a:chOff x="0" y="0"/>
            <a:chExt cx="13077411" cy="4673471"/>
          </a:xfrm>
        </p:grpSpPr>
        <p:sp>
          <p:nvSpPr>
            <p:cNvPr id="20" name="TextBox 20"/>
            <p:cNvSpPr txBox="1"/>
            <p:nvPr/>
          </p:nvSpPr>
          <p:spPr>
            <a:xfrm>
              <a:off x="0" y="-38100"/>
              <a:ext cx="13077411" cy="428412"/>
            </a:xfrm>
            <a:prstGeom prst="rect">
              <a:avLst/>
            </a:prstGeom>
          </p:spPr>
          <p:txBody>
            <a:bodyPr lIns="0" tIns="0" rIns="0" bIns="0" rtlCol="0" anchor="t">
              <a:spAutoFit/>
            </a:bodyPr>
            <a:lstStyle/>
            <a:p>
              <a:pPr marL="0" lvl="0" indent="0" algn="just">
                <a:lnSpc>
                  <a:spcPts val="2765"/>
                </a:lnSpc>
                <a:spcBef>
                  <a:spcPct val="0"/>
                </a:spcBef>
              </a:pPr>
              <a:r>
                <a:rPr lang="en-US" sz="1975" b="1" spc="37">
                  <a:solidFill>
                    <a:srgbClr val="111111"/>
                  </a:solidFill>
                  <a:latin typeface="Open Sauce Bold"/>
                  <a:ea typeface="Open Sauce Bold"/>
                  <a:cs typeface="Open Sauce Bold"/>
                  <a:sym typeface="Open Sauce Bold"/>
                </a:rPr>
                <a:t>Recommendations</a:t>
              </a:r>
            </a:p>
          </p:txBody>
        </p:sp>
        <p:sp>
          <p:nvSpPr>
            <p:cNvPr id="21" name="TextBox 21"/>
            <p:cNvSpPr txBox="1"/>
            <p:nvPr/>
          </p:nvSpPr>
          <p:spPr>
            <a:xfrm>
              <a:off x="0" y="1044658"/>
              <a:ext cx="13077411" cy="3628812"/>
            </a:xfrm>
            <a:prstGeom prst="rect">
              <a:avLst/>
            </a:prstGeom>
          </p:spPr>
          <p:txBody>
            <a:bodyPr lIns="0" tIns="0" rIns="0" bIns="0" rtlCol="0" anchor="t">
              <a:spAutoFit/>
            </a:bodyPr>
            <a:lstStyle/>
            <a:p>
              <a:pPr marL="426408" lvl="1" indent="-213204" algn="l">
                <a:lnSpc>
                  <a:spcPts val="2765"/>
                </a:lnSpc>
                <a:buFont typeface="Arial"/>
                <a:buChar char="•"/>
              </a:pPr>
              <a:r>
                <a:rPr lang="en-US" sz="1975" b="1" u="none" strike="noStrike" dirty="0">
                  <a:solidFill>
                    <a:srgbClr val="111111"/>
                  </a:solidFill>
                  <a:latin typeface="Open Sauce Bold"/>
                  <a:ea typeface="Open Sauce Bold"/>
                  <a:cs typeface="Open Sauce Bold"/>
                  <a:sym typeface="Open Sauce Bold"/>
                </a:rPr>
                <a:t>Financial Literacy Programs:</a:t>
              </a:r>
              <a:r>
                <a:rPr lang="en-US" sz="1975" u="none" strike="noStrike" dirty="0">
                  <a:solidFill>
                    <a:srgbClr val="111111"/>
                  </a:solidFill>
                  <a:latin typeface="Open Sauce"/>
                  <a:ea typeface="Open Sauce"/>
                  <a:cs typeface="Open Sauce"/>
                  <a:sym typeface="Open Sauce"/>
                </a:rPr>
                <a:t> Implement targeted programs for borrowers aged 31-40 to reduce default risks.</a:t>
              </a:r>
            </a:p>
            <a:p>
              <a:pPr marL="426408" lvl="1" indent="-213204" algn="l">
                <a:lnSpc>
                  <a:spcPts val="2765"/>
                </a:lnSpc>
                <a:buFont typeface="Arial"/>
                <a:buChar char="•"/>
              </a:pPr>
              <a:r>
                <a:rPr lang="en-US" sz="1975" b="1" u="none" strike="noStrike" dirty="0">
                  <a:solidFill>
                    <a:srgbClr val="111111"/>
                  </a:solidFill>
                  <a:latin typeface="Open Sauce Bold"/>
                  <a:ea typeface="Open Sauce Bold"/>
                  <a:cs typeface="Open Sauce Bold"/>
                  <a:sym typeface="Open Sauce Bold"/>
                </a:rPr>
                <a:t>Customized Loan Products: </a:t>
              </a:r>
              <a:r>
                <a:rPr lang="en-US" sz="1975" u="none" strike="noStrike" dirty="0">
                  <a:solidFill>
                    <a:srgbClr val="111111"/>
                  </a:solidFill>
                  <a:latin typeface="Open Sauce"/>
                  <a:ea typeface="Open Sauce"/>
                  <a:cs typeface="Open Sauce"/>
                  <a:sym typeface="Open Sauce"/>
                </a:rPr>
                <a:t>Create flexible loan options for the 31-40 age group to accommodate life changes.</a:t>
              </a:r>
            </a:p>
            <a:p>
              <a:pPr marL="426408" lvl="1" indent="-213204" algn="l">
                <a:lnSpc>
                  <a:spcPts val="2765"/>
                </a:lnSpc>
                <a:buFont typeface="Arial"/>
                <a:buChar char="•"/>
              </a:pPr>
              <a:r>
                <a:rPr lang="en-US" sz="1975" b="1" u="none" strike="noStrike" dirty="0">
                  <a:solidFill>
                    <a:srgbClr val="111111"/>
                  </a:solidFill>
                  <a:latin typeface="Open Sauce Bold"/>
                  <a:ea typeface="Open Sauce Bold"/>
                  <a:cs typeface="Open Sauce Bold"/>
                  <a:sym typeface="Open Sauce Bold"/>
                </a:rPr>
                <a:t>Incentives for Older Borrowers: </a:t>
              </a:r>
              <a:r>
                <a:rPr lang="en-US" sz="1975" u="none" strike="noStrike" dirty="0">
                  <a:solidFill>
                    <a:srgbClr val="111111"/>
                  </a:solidFill>
                  <a:latin typeface="Open Sauce"/>
                  <a:ea typeface="Open Sauce"/>
                  <a:cs typeface="Open Sauce"/>
                  <a:sym typeface="Open Sauce"/>
                </a:rPr>
                <a:t>Offer lower interest rates for borrowers aged 65 and above with strong repayment histories.</a:t>
              </a:r>
            </a:p>
            <a:p>
              <a:pPr marL="0" lvl="0" indent="0" algn="l">
                <a:lnSpc>
                  <a:spcPts val="2765"/>
                </a:lnSpc>
                <a:spcBef>
                  <a:spcPct val="0"/>
                </a:spcBef>
              </a:pPr>
              <a:endParaRPr lang="en-US" sz="1975" u="none" strike="noStrike" dirty="0">
                <a:solidFill>
                  <a:srgbClr val="111111"/>
                </a:solidFill>
                <a:latin typeface="Open Sauce"/>
                <a:ea typeface="Open Sauce"/>
                <a:cs typeface="Open Sauce"/>
                <a:sym typeface="Open Sauce"/>
              </a:endParaRPr>
            </a:p>
            <a:p>
              <a:pPr marL="0" lvl="0" indent="0" algn="l">
                <a:lnSpc>
                  <a:spcPts val="2765"/>
                </a:lnSpc>
                <a:spcBef>
                  <a:spcPct val="0"/>
                </a:spcBef>
              </a:pPr>
              <a:endParaRPr lang="en-US" sz="1975" u="none" strike="noStrike" dirty="0">
                <a:solidFill>
                  <a:srgbClr val="111111"/>
                </a:solidFill>
                <a:latin typeface="Open Sauce"/>
                <a:ea typeface="Open Sauce"/>
                <a:cs typeface="Open Sauce"/>
                <a:sym typeface="Open Sauce"/>
              </a:endParaRPr>
            </a:p>
          </p:txBody>
        </p:sp>
      </p:grpSp>
      <p:sp>
        <p:nvSpPr>
          <p:cNvPr id="22" name="TextBox 22"/>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id="4" name="Freeform 4"/>
          <p:cNvSpPr/>
          <p:nvPr/>
        </p:nvSpPr>
        <p:spPr>
          <a:xfrm>
            <a:off x="1264687" y="1828800"/>
            <a:ext cx="11830068" cy="2473639"/>
          </a:xfrm>
          <a:custGeom>
            <a:avLst/>
            <a:gdLst/>
            <a:ahLst/>
            <a:cxnLst/>
            <a:rect l="l" t="t" r="r" b="b"/>
            <a:pathLst>
              <a:path w="11830068" h="2473639">
                <a:moveTo>
                  <a:pt x="0" y="0"/>
                </a:moveTo>
                <a:lnTo>
                  <a:pt x="11830068" y="0"/>
                </a:lnTo>
                <a:lnTo>
                  <a:pt x="11830068" y="2473639"/>
                </a:lnTo>
                <a:lnTo>
                  <a:pt x="0" y="2473639"/>
                </a:lnTo>
                <a:lnTo>
                  <a:pt x="0" y="0"/>
                </a:lnTo>
                <a:close/>
              </a:path>
            </a:pathLst>
          </a:custGeom>
          <a:blipFill>
            <a:blip r:embed="rId2"/>
            <a:stretch>
              <a:fillRect t="-297342"/>
            </a:stretch>
          </a:blipFill>
        </p:spPr>
      </p:sp>
      <p:grpSp>
        <p:nvGrpSpPr>
          <p:cNvPr id="5" name="Group 5"/>
          <p:cNvGrpSpPr/>
          <p:nvPr/>
        </p:nvGrpSpPr>
        <p:grpSpPr>
          <a:xfrm>
            <a:off x="522137" y="6290341"/>
            <a:ext cx="17293782" cy="357522"/>
            <a:chOff x="0" y="0"/>
            <a:chExt cx="23058377" cy="476696"/>
          </a:xfrm>
        </p:grpSpPr>
        <p:sp>
          <p:nvSpPr>
            <p:cNvPr id="6" name="AutoShape 6"/>
            <p:cNvSpPr/>
            <p:nvPr/>
          </p:nvSpPr>
          <p:spPr>
            <a:xfrm>
              <a:off x="13524" y="227660"/>
              <a:ext cx="23044853" cy="0"/>
            </a:xfrm>
            <a:prstGeom prst="line">
              <a:avLst/>
            </a:prstGeom>
            <a:ln w="13524" cap="flat">
              <a:solidFill>
                <a:srgbClr val="25293C"/>
              </a:solidFill>
              <a:prstDash val="solid"/>
              <a:headEnd type="none" w="sm" len="sm"/>
              <a:tailEnd type="none" w="sm" len="sm"/>
            </a:ln>
          </p:spPr>
        </p:sp>
        <p:sp>
          <p:nvSpPr>
            <p:cNvPr id="7" name="AutoShape 7"/>
            <p:cNvSpPr/>
            <p:nvPr/>
          </p:nvSpPr>
          <p:spPr>
            <a:xfrm flipV="1">
              <a:off x="33810" y="0"/>
              <a:ext cx="0" cy="476696"/>
            </a:xfrm>
            <a:prstGeom prst="line">
              <a:avLst/>
            </a:prstGeom>
            <a:ln w="67620" cap="flat">
              <a:solidFill>
                <a:srgbClr val="BFB17D"/>
              </a:solidFill>
              <a:prstDash val="solid"/>
              <a:headEnd type="none" w="sm" len="sm"/>
              <a:tailEnd type="none" w="sm" len="sm"/>
            </a:ln>
          </p:spPr>
        </p:sp>
        <p:sp>
          <p:nvSpPr>
            <p:cNvPr id="8" name="AutoShape 8"/>
            <p:cNvSpPr/>
            <p:nvPr/>
          </p:nvSpPr>
          <p:spPr>
            <a:xfrm flipV="1">
              <a:off x="6337987" y="0"/>
              <a:ext cx="0" cy="476696"/>
            </a:xfrm>
            <a:prstGeom prst="line">
              <a:avLst/>
            </a:prstGeom>
            <a:ln w="67620" cap="flat">
              <a:solidFill>
                <a:srgbClr val="BFB17D"/>
              </a:solidFill>
              <a:prstDash val="solid"/>
              <a:headEnd type="none" w="sm" len="sm"/>
              <a:tailEnd type="none" w="sm" len="sm"/>
            </a:ln>
          </p:spPr>
        </p:sp>
        <p:sp>
          <p:nvSpPr>
            <p:cNvPr id="9" name="AutoShape 9"/>
            <p:cNvSpPr/>
            <p:nvPr/>
          </p:nvSpPr>
          <p:spPr>
            <a:xfrm flipV="1">
              <a:off x="12642165" y="0"/>
              <a:ext cx="0" cy="476696"/>
            </a:xfrm>
            <a:prstGeom prst="line">
              <a:avLst/>
            </a:prstGeom>
            <a:ln w="67620" cap="flat">
              <a:solidFill>
                <a:srgbClr val="BFB17D"/>
              </a:solidFill>
              <a:prstDash val="solid"/>
              <a:headEnd type="none" w="sm" len="sm"/>
              <a:tailEnd type="none" w="sm" len="sm"/>
            </a:ln>
          </p:spPr>
        </p:sp>
        <p:sp>
          <p:nvSpPr>
            <p:cNvPr id="10" name="AutoShape 10"/>
            <p:cNvSpPr/>
            <p:nvPr/>
          </p:nvSpPr>
          <p:spPr>
            <a:xfrm flipV="1">
              <a:off x="18946342" y="0"/>
              <a:ext cx="0" cy="476696"/>
            </a:xfrm>
            <a:prstGeom prst="line">
              <a:avLst/>
            </a:prstGeom>
            <a:ln w="67620" cap="flat">
              <a:solidFill>
                <a:srgbClr val="BFB17D"/>
              </a:solidFill>
              <a:prstDash val="solid"/>
              <a:headEnd type="none" w="sm" len="sm"/>
              <a:tailEnd type="none" w="sm" len="sm"/>
            </a:ln>
          </p:spPr>
        </p:sp>
      </p:grpSp>
      <p:sp>
        <p:nvSpPr>
          <p:cNvPr id="11" name="AutoShape 11"/>
          <p:cNvSpPr/>
          <p:nvPr/>
        </p:nvSpPr>
        <p:spPr>
          <a:xfrm>
            <a:off x="1028700" y="1438275"/>
            <a:ext cx="1202667" cy="0"/>
          </a:xfrm>
          <a:prstGeom prst="line">
            <a:avLst/>
          </a:prstGeom>
          <a:ln w="47625" cap="flat">
            <a:solidFill>
              <a:srgbClr val="BFB17D"/>
            </a:solidFill>
            <a:prstDash val="solid"/>
            <a:headEnd type="none" w="sm" len="sm"/>
            <a:tailEnd type="none" w="sm" len="sm"/>
          </a:ln>
        </p:spPr>
      </p:sp>
      <p:sp>
        <p:nvSpPr>
          <p:cNvPr id="12" name="Freeform 12"/>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6785415" y="3366851"/>
            <a:ext cx="6657390" cy="2577873"/>
            <a:chOff x="0" y="0"/>
            <a:chExt cx="8876520" cy="3437164"/>
          </a:xfrm>
        </p:grpSpPr>
        <p:sp>
          <p:nvSpPr>
            <p:cNvPr id="14" name="TextBox 14"/>
            <p:cNvSpPr txBox="1"/>
            <p:nvPr/>
          </p:nvSpPr>
          <p:spPr>
            <a:xfrm>
              <a:off x="0" y="-38100"/>
              <a:ext cx="8876520" cy="419254"/>
            </a:xfrm>
            <a:prstGeom prst="rect">
              <a:avLst/>
            </a:prstGeom>
          </p:spPr>
          <p:txBody>
            <a:bodyPr lIns="0" tIns="0" rIns="0" bIns="0" rtlCol="0" anchor="t">
              <a:spAutoFit/>
            </a:bodyPr>
            <a:lstStyle/>
            <a:p>
              <a:pPr marL="0" lvl="0" indent="0" algn="l">
                <a:lnSpc>
                  <a:spcPts val="2700"/>
                </a:lnSpc>
                <a:spcBef>
                  <a:spcPct val="0"/>
                </a:spcBef>
              </a:pPr>
              <a:r>
                <a:rPr lang="en-US" sz="1928">
                  <a:solidFill>
                    <a:srgbClr val="111111"/>
                  </a:solidFill>
                  <a:latin typeface="Open Sauce"/>
                  <a:ea typeface="Open Sauce"/>
                  <a:cs typeface="Open Sauce"/>
                  <a:sym typeface="Open Sauce"/>
                </a:rPr>
                <a:t>DEFAULT RATES BY GENDER</a:t>
              </a:r>
            </a:p>
          </p:txBody>
        </p:sp>
        <p:sp>
          <p:nvSpPr>
            <p:cNvPr id="15" name="TextBox 15"/>
            <p:cNvSpPr txBox="1"/>
            <p:nvPr/>
          </p:nvSpPr>
          <p:spPr>
            <a:xfrm>
              <a:off x="0" y="1028778"/>
              <a:ext cx="8876520" cy="2408386"/>
            </a:xfrm>
            <a:prstGeom prst="rect">
              <a:avLst/>
            </a:prstGeom>
          </p:spPr>
          <p:txBody>
            <a:bodyPr lIns="0" tIns="0" rIns="0" bIns="0" rtlCol="0" anchor="t">
              <a:spAutoFit/>
            </a:bodyPr>
            <a:lstStyle/>
            <a:p>
              <a:pPr marL="373508" lvl="1" indent="-186754" algn="just">
                <a:lnSpc>
                  <a:spcPts val="2422"/>
                </a:lnSpc>
                <a:spcBef>
                  <a:spcPct val="0"/>
                </a:spcBef>
                <a:buFont typeface="Arial"/>
                <a:buChar char="•"/>
              </a:pPr>
              <a:r>
                <a:rPr lang="en-US" sz="1730" spc="79" dirty="0">
                  <a:solidFill>
                    <a:srgbClr val="111111"/>
                  </a:solidFill>
                  <a:latin typeface="Open Sauce"/>
                  <a:ea typeface="Open Sauce"/>
                  <a:cs typeface="Open Sauce"/>
                  <a:sym typeface="Open Sauce"/>
                </a:rPr>
                <a:t>F</a:t>
              </a:r>
              <a:r>
                <a:rPr lang="en-US" sz="1730" u="none" strike="noStrike" spc="79" dirty="0">
                  <a:solidFill>
                    <a:srgbClr val="111111"/>
                  </a:solidFill>
                  <a:latin typeface="Open Sauce"/>
                  <a:ea typeface="Open Sauce"/>
                  <a:cs typeface="Open Sauce"/>
                  <a:sym typeface="Open Sauce"/>
                </a:rPr>
                <a:t>emale borrowers (F) have a lower default rate, with 7.0% (14,170 defaults) compared to male borrowers (M) at 10.1% (10,655 defaults).</a:t>
              </a:r>
            </a:p>
            <a:p>
              <a:pPr marL="373508" lvl="1" indent="-186754" algn="just">
                <a:lnSpc>
                  <a:spcPts val="2422"/>
                </a:lnSpc>
                <a:spcBef>
                  <a:spcPct val="0"/>
                </a:spcBef>
                <a:buFont typeface="Arial"/>
                <a:buChar char="•"/>
              </a:pPr>
              <a:r>
                <a:rPr lang="en-US" sz="1730" u="none" strike="noStrike" spc="79" dirty="0">
                  <a:solidFill>
                    <a:srgbClr val="111111"/>
                  </a:solidFill>
                  <a:latin typeface="Open Sauce"/>
                  <a:ea typeface="Open Sauce"/>
                  <a:cs typeface="Open Sauce"/>
                  <a:sym typeface="Open Sauce"/>
                </a:rPr>
                <a:t>Overall, there are more female borrowers (200,448) than male borrowers (105,059).</a:t>
              </a:r>
            </a:p>
            <a:p>
              <a:pPr marL="0" lvl="0" indent="0" algn="just">
                <a:lnSpc>
                  <a:spcPts val="2422"/>
                </a:lnSpc>
                <a:spcBef>
                  <a:spcPct val="0"/>
                </a:spcBef>
              </a:pPr>
              <a:endParaRPr lang="en-US" sz="1730" u="none" strike="noStrike" spc="79" dirty="0">
                <a:solidFill>
                  <a:srgbClr val="111111"/>
                </a:solidFill>
                <a:latin typeface="Open Sauce"/>
                <a:ea typeface="Open Sauce"/>
                <a:cs typeface="Open Sauce"/>
                <a:sym typeface="Open Sauce"/>
              </a:endParaRPr>
            </a:p>
          </p:txBody>
        </p:sp>
      </p:grpSp>
      <p:grpSp>
        <p:nvGrpSpPr>
          <p:cNvPr id="16" name="Group 16"/>
          <p:cNvGrpSpPr/>
          <p:nvPr/>
        </p:nvGrpSpPr>
        <p:grpSpPr>
          <a:xfrm>
            <a:off x="1500226" y="6647863"/>
            <a:ext cx="11942579" cy="3216195"/>
            <a:chOff x="0" y="0"/>
            <a:chExt cx="15923439" cy="4288259"/>
          </a:xfrm>
        </p:grpSpPr>
        <p:sp>
          <p:nvSpPr>
            <p:cNvPr id="17" name="TextBox 17"/>
            <p:cNvSpPr txBox="1"/>
            <p:nvPr/>
          </p:nvSpPr>
          <p:spPr>
            <a:xfrm>
              <a:off x="0" y="-28575"/>
              <a:ext cx="15923439" cy="397327"/>
            </a:xfrm>
            <a:prstGeom prst="rect">
              <a:avLst/>
            </a:prstGeom>
          </p:spPr>
          <p:txBody>
            <a:bodyPr lIns="0" tIns="0" rIns="0" bIns="0" rtlCol="0" anchor="t">
              <a:spAutoFit/>
            </a:bodyPr>
            <a:lstStyle/>
            <a:p>
              <a:pPr marL="0" lvl="0" indent="0" algn="l">
                <a:lnSpc>
                  <a:spcPts val="2597"/>
                </a:lnSpc>
                <a:spcBef>
                  <a:spcPct val="0"/>
                </a:spcBef>
              </a:pPr>
              <a:r>
                <a:rPr lang="en-US" sz="1855" b="1">
                  <a:solidFill>
                    <a:srgbClr val="111111"/>
                  </a:solidFill>
                  <a:latin typeface="Open Sauce Bold"/>
                  <a:ea typeface="Open Sauce Bold"/>
                  <a:cs typeface="Open Sauce Bold"/>
                  <a:sym typeface="Open Sauce Bold"/>
                </a:rPr>
                <a:t>RECOMMENDATIONS</a:t>
              </a:r>
            </a:p>
          </p:txBody>
        </p:sp>
        <p:sp>
          <p:nvSpPr>
            <p:cNvPr id="18" name="TextBox 18"/>
            <p:cNvSpPr txBox="1"/>
            <p:nvPr/>
          </p:nvSpPr>
          <p:spPr>
            <a:xfrm>
              <a:off x="0" y="952572"/>
              <a:ext cx="15923439" cy="3335688"/>
            </a:xfrm>
            <a:prstGeom prst="rect">
              <a:avLst/>
            </a:prstGeom>
          </p:spPr>
          <p:txBody>
            <a:bodyPr lIns="0" tIns="0" rIns="0" bIns="0" rtlCol="0" anchor="t">
              <a:spAutoFit/>
            </a:bodyPr>
            <a:lstStyle/>
            <a:p>
              <a:pPr marL="409452" lvl="1" indent="-204726" algn="just">
                <a:lnSpc>
                  <a:spcPts val="2920"/>
                </a:lnSpc>
                <a:buFont typeface="Arial"/>
                <a:buChar char="•"/>
              </a:pPr>
              <a:r>
                <a:rPr lang="en-US" sz="1896" b="1" spc="111" dirty="0">
                  <a:solidFill>
                    <a:srgbClr val="111111"/>
                  </a:solidFill>
                  <a:latin typeface="Open Sauce Bold"/>
                  <a:ea typeface="Open Sauce Bold"/>
                  <a:cs typeface="Open Sauce Bold"/>
                  <a:sym typeface="Open Sauce Bold"/>
                </a:rPr>
                <a:t>Ta</a:t>
              </a:r>
              <a:r>
                <a:rPr lang="en-US" sz="1896" b="1" u="none" strike="noStrike" spc="111" dirty="0">
                  <a:solidFill>
                    <a:srgbClr val="111111"/>
                  </a:solidFill>
                  <a:latin typeface="Open Sauce Bold"/>
                  <a:ea typeface="Open Sauce Bold"/>
                  <a:cs typeface="Open Sauce Bold"/>
                  <a:sym typeface="Open Sauce Bold"/>
                </a:rPr>
                <a:t>rgeted Marketing: </a:t>
              </a:r>
              <a:r>
                <a:rPr lang="en-US" sz="1896" u="none" strike="noStrike" spc="111" dirty="0">
                  <a:solidFill>
                    <a:srgbClr val="111111"/>
                  </a:solidFill>
                  <a:latin typeface="Open Sauce"/>
                  <a:ea typeface="Open Sauce"/>
                  <a:cs typeface="Open Sauce"/>
                  <a:sym typeface="Open Sauce"/>
                </a:rPr>
                <a:t>Focus marketing efforts on female borrowers, as they demonstrate lower default rates, potentially enhancing loan portfolio performance.</a:t>
              </a:r>
            </a:p>
            <a:p>
              <a:pPr marL="409452" lvl="1" indent="-204726" algn="just">
                <a:lnSpc>
                  <a:spcPts val="2920"/>
                </a:lnSpc>
                <a:buFont typeface="Arial"/>
                <a:buChar char="•"/>
              </a:pPr>
              <a:r>
                <a:rPr lang="en-US" sz="1896" b="1" u="none" strike="noStrike" spc="111" dirty="0">
                  <a:solidFill>
                    <a:srgbClr val="111111"/>
                  </a:solidFill>
                  <a:latin typeface="Open Sauce Bold"/>
                  <a:ea typeface="Open Sauce Bold"/>
                  <a:cs typeface="Open Sauce Bold"/>
                  <a:sym typeface="Open Sauce Bold"/>
                </a:rPr>
                <a:t>Support Programs for Males: </a:t>
              </a:r>
              <a:r>
                <a:rPr lang="en-US" sz="1896" u="none" strike="noStrike" spc="111" dirty="0">
                  <a:solidFill>
                    <a:srgbClr val="111111"/>
                  </a:solidFill>
                  <a:latin typeface="Open Sauce"/>
                  <a:ea typeface="Open Sauce"/>
                  <a:cs typeface="Open Sauce"/>
                  <a:sym typeface="Open Sauce"/>
                </a:rPr>
                <a:t>Develop financial literacy and support programs specifically for male borrowers, addressing the higher default rates.</a:t>
              </a:r>
            </a:p>
            <a:p>
              <a:pPr marL="409452" lvl="1" indent="-204726" algn="just">
                <a:lnSpc>
                  <a:spcPts val="2920"/>
                </a:lnSpc>
                <a:buFont typeface="Arial"/>
                <a:buChar char="•"/>
              </a:pPr>
              <a:r>
                <a:rPr lang="en-US" sz="1896" b="1" u="none" strike="noStrike" spc="111" dirty="0">
                  <a:solidFill>
                    <a:srgbClr val="111111"/>
                  </a:solidFill>
                  <a:latin typeface="Open Sauce Bold"/>
                  <a:ea typeface="Open Sauce Bold"/>
                  <a:cs typeface="Open Sauce Bold"/>
                  <a:sym typeface="Open Sauce Bold"/>
                </a:rPr>
                <a:t>Gender-Specific Loan Products: </a:t>
              </a:r>
              <a:r>
                <a:rPr lang="en-US" sz="1896" u="none" strike="noStrike" spc="111" dirty="0">
                  <a:solidFill>
                    <a:srgbClr val="111111"/>
                  </a:solidFill>
                  <a:latin typeface="Open Sauce"/>
                  <a:ea typeface="Open Sauce"/>
                  <a:cs typeface="Open Sauce"/>
                  <a:sym typeface="Open Sauce"/>
                </a:rPr>
                <a:t>Consider creating tailored loan products for males, with features that cater to their financial behaviors and needs.</a:t>
              </a:r>
            </a:p>
            <a:p>
              <a:pPr marL="0" lvl="0" indent="0" algn="just">
                <a:lnSpc>
                  <a:spcPts val="2920"/>
                </a:lnSpc>
              </a:pPr>
              <a:endParaRPr lang="en-US" sz="1896" u="none" strike="noStrike" spc="111" dirty="0">
                <a:solidFill>
                  <a:srgbClr val="111111"/>
                </a:solidFill>
                <a:latin typeface="Open Sauce"/>
                <a:ea typeface="Open Sauce"/>
                <a:cs typeface="Open Sauce"/>
                <a:sym typeface="Open Sauce"/>
              </a:endParaRPr>
            </a:p>
          </p:txBody>
        </p:sp>
      </p:grpSp>
      <p:sp>
        <p:nvSpPr>
          <p:cNvPr id="19" name="TextBox 19"/>
          <p:cNvSpPr txBox="1"/>
          <p:nvPr/>
        </p:nvSpPr>
        <p:spPr>
          <a:xfrm>
            <a:off x="1028700" y="801688"/>
            <a:ext cx="6131971" cy="446405"/>
          </a:xfrm>
          <a:prstGeom prst="rect">
            <a:avLst/>
          </a:prstGeom>
        </p:spPr>
        <p:txBody>
          <a:bodyPr lIns="0" tIns="0" rIns="0" bIns="0" rtlCol="0" anchor="t">
            <a:spAutoFit/>
          </a:bodyPr>
          <a:lstStyle/>
          <a:p>
            <a:pPr marL="0" lvl="0" indent="0" algn="l">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id="20" name="Picture 20"/>
          <p:cNvPicPr>
            <a:picLocks noChangeAspect="1"/>
          </p:cNvPicPr>
          <p:nvPr/>
        </p:nvPicPr>
        <p:blipFill>
          <a:blip r:embed="rId5"/>
          <a:stretch>
            <a:fillRect/>
          </a:stretch>
        </p:blipFill>
        <p:spPr>
          <a:xfrm>
            <a:off x="637368" y="1959364"/>
            <a:ext cx="4695980" cy="4579432"/>
          </a:xfrm>
          <a:prstGeom prst="rect">
            <a:avLst/>
          </a:prstGeom>
        </p:spPr>
      </p:pic>
      <p:sp>
        <p:nvSpPr>
          <p:cNvPr id="21" name="TextBox 21"/>
          <p:cNvSpPr txBox="1"/>
          <p:nvPr/>
        </p:nvSpPr>
        <p:spPr>
          <a:xfrm>
            <a:off x="14827305" y="1443038"/>
            <a:ext cx="4399309" cy="224057"/>
          </a:xfrm>
          <a:prstGeom prst="rect">
            <a:avLst/>
          </a:prstGeom>
        </p:spPr>
        <p:txBody>
          <a:bodyPr lIns="0" tIns="0" rIns="0" bIns="0" rtlCol="0" anchor="t">
            <a:spAutoFit/>
          </a:bodyPr>
          <a:lstStyle/>
          <a:p>
            <a:pPr marL="0" lvl="0" indent="0" algn="l">
              <a:lnSpc>
                <a:spcPts val="1883"/>
              </a:lnSpc>
            </a:pPr>
            <a:r>
              <a:rPr lang="en-US" sz="1345">
                <a:solidFill>
                  <a:srgbClr val="FCFFFE"/>
                </a:solidFill>
                <a:latin typeface="Open Sauce"/>
                <a:ea typeface="Open Sauce"/>
                <a:cs typeface="Open Sauce"/>
                <a:sym typeface="Open Sauce"/>
              </a:rPr>
              <a:t>*Percentages for default rate</a:t>
            </a:r>
          </a:p>
        </p:txBody>
      </p:sp>
      <p:sp>
        <p:nvSpPr>
          <p:cNvPr id="22" name="TextBox 22"/>
          <p:cNvSpPr txBox="1"/>
          <p:nvPr/>
        </p:nvSpPr>
        <p:spPr>
          <a:xfrm>
            <a:off x="1888955" y="4952048"/>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7%</a:t>
            </a:r>
          </a:p>
        </p:txBody>
      </p:sp>
      <p:sp>
        <p:nvSpPr>
          <p:cNvPr id="23" name="TextBox 23"/>
          <p:cNvSpPr txBox="1"/>
          <p:nvPr/>
        </p:nvSpPr>
        <p:spPr>
          <a:xfrm>
            <a:off x="3634900" y="4952048"/>
            <a:ext cx="958482" cy="325755"/>
          </a:xfrm>
          <a:prstGeom prst="rect">
            <a:avLst/>
          </a:prstGeom>
        </p:spPr>
        <p:txBody>
          <a:bodyPr lIns="0" tIns="0" rIns="0" bIns="0" rtlCol="0" anchor="t">
            <a:spAutoFit/>
          </a:bodyPr>
          <a:lstStyle/>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10.14%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3F53"/>
        </a:solidFill>
        <a:effectLst/>
      </p:bgPr>
    </p:bg>
    <p:spTree>
      <p:nvGrpSpPr>
        <p:cNvPr id="1" name=""/>
        <p:cNvGrpSpPr/>
        <p:nvPr/>
      </p:nvGrpSpPr>
      <p:grpSpPr>
        <a:xfrm>
          <a:off x="0" y="0"/>
          <a:ext cx="0" cy="0"/>
          <a:chOff x="0" y="0"/>
          <a:chExt cx="0" cy="0"/>
        </a:xfrm>
      </p:grpSpPr>
      <p:grpSp>
        <p:nvGrpSpPr>
          <p:cNvPr id="2" name="Group 2"/>
          <p:cNvGrpSpPr/>
          <p:nvPr/>
        </p:nvGrpSpPr>
        <p:grpSpPr>
          <a:xfrm>
            <a:off x="216948" y="1313703"/>
            <a:ext cx="17854104" cy="8746944"/>
            <a:chOff x="0" y="0"/>
            <a:chExt cx="2924524" cy="1432760"/>
          </a:xfrm>
        </p:grpSpPr>
        <p:sp>
          <p:nvSpPr>
            <p:cNvPr id="3" name="Freeform 3"/>
            <p:cNvSpPr/>
            <p:nvPr/>
          </p:nvSpPr>
          <p:spPr>
            <a:xfrm>
              <a:off x="0" y="0"/>
              <a:ext cx="2924525" cy="1432760"/>
            </a:xfrm>
            <a:custGeom>
              <a:avLst/>
              <a:gdLst/>
              <a:ahLst/>
              <a:cxnLst/>
              <a:rect l="l" t="t" r="r" b="b"/>
              <a:pathLst>
                <a:path w="2924525" h="1432760">
                  <a:moveTo>
                    <a:pt x="2800064" y="1432760"/>
                  </a:moveTo>
                  <a:lnTo>
                    <a:pt x="124460" y="1432760"/>
                  </a:lnTo>
                  <a:cubicBezTo>
                    <a:pt x="55880" y="1432760"/>
                    <a:pt x="0" y="1376880"/>
                    <a:pt x="0" y="1308300"/>
                  </a:cubicBezTo>
                  <a:lnTo>
                    <a:pt x="0" y="124460"/>
                  </a:lnTo>
                  <a:cubicBezTo>
                    <a:pt x="0" y="55880"/>
                    <a:pt x="55880" y="0"/>
                    <a:pt x="124460" y="0"/>
                  </a:cubicBezTo>
                  <a:lnTo>
                    <a:pt x="2800065" y="0"/>
                  </a:lnTo>
                  <a:cubicBezTo>
                    <a:pt x="2868644" y="0"/>
                    <a:pt x="2924525" y="55880"/>
                    <a:pt x="2924525" y="124460"/>
                  </a:cubicBezTo>
                  <a:lnTo>
                    <a:pt x="2924525" y="1308300"/>
                  </a:lnTo>
                  <a:cubicBezTo>
                    <a:pt x="2924525" y="1376880"/>
                    <a:pt x="2868644" y="1432760"/>
                    <a:pt x="2800065" y="1432760"/>
                  </a:cubicBezTo>
                  <a:close/>
                </a:path>
              </a:pathLst>
            </a:custGeom>
            <a:solidFill>
              <a:srgbClr val="FFFFFF"/>
            </a:solidFill>
          </p:spPr>
        </p:sp>
      </p:grpSp>
      <p:sp>
        <p:nvSpPr>
          <p:cNvPr id="4" name="Freeform 4"/>
          <p:cNvSpPr/>
          <p:nvPr/>
        </p:nvSpPr>
        <p:spPr>
          <a:xfrm>
            <a:off x="1245637" y="1313703"/>
            <a:ext cx="11830068" cy="2802421"/>
          </a:xfrm>
          <a:custGeom>
            <a:avLst/>
            <a:gdLst/>
            <a:ahLst/>
            <a:cxnLst/>
            <a:rect l="l" t="t" r="r" b="b"/>
            <a:pathLst>
              <a:path w="11830068" h="2802421">
                <a:moveTo>
                  <a:pt x="0" y="0"/>
                </a:moveTo>
                <a:lnTo>
                  <a:pt x="11830068" y="0"/>
                </a:lnTo>
                <a:lnTo>
                  <a:pt x="11830068" y="2802422"/>
                </a:lnTo>
                <a:lnTo>
                  <a:pt x="0" y="2802422"/>
                </a:lnTo>
                <a:lnTo>
                  <a:pt x="0" y="0"/>
                </a:lnTo>
                <a:close/>
              </a:path>
            </a:pathLst>
          </a:custGeom>
          <a:blipFill>
            <a:blip r:embed="rId2"/>
            <a:stretch>
              <a:fillRect l="-6645" t="-297342" r="-6645"/>
            </a:stretch>
          </a:blipFill>
        </p:spPr>
      </p:sp>
      <p:sp>
        <p:nvSpPr>
          <p:cNvPr id="5" name="Freeform 5"/>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6" name="Table 6"/>
          <p:cNvGraphicFramePr>
            <a:graphicFrameLocks noGrp="1"/>
          </p:cNvGraphicFramePr>
          <p:nvPr/>
        </p:nvGraphicFramePr>
        <p:xfrm>
          <a:off x="1123950" y="2162087"/>
          <a:ext cx="6814616" cy="2495550"/>
        </p:xfrm>
        <a:graphic>
          <a:graphicData uri="http://schemas.openxmlformats.org/drawingml/2006/table">
            <a:tbl>
              <a:tblPr/>
              <a:tblGrid>
                <a:gridCol w="4100429">
                  <a:extLst>
                    <a:ext uri="{9D8B030D-6E8A-4147-A177-3AD203B41FA5}">
                      <a16:colId xmlns:a16="http://schemas.microsoft.com/office/drawing/2014/main" val="20000"/>
                    </a:ext>
                  </a:extLst>
                </a:gridCol>
                <a:gridCol w="1294257">
                  <a:extLst>
                    <a:ext uri="{9D8B030D-6E8A-4147-A177-3AD203B41FA5}">
                      <a16:colId xmlns:a16="http://schemas.microsoft.com/office/drawing/2014/main" val="20001"/>
                    </a:ext>
                  </a:extLst>
                </a:gridCol>
                <a:gridCol w="1419930">
                  <a:extLst>
                    <a:ext uri="{9D8B030D-6E8A-4147-A177-3AD203B41FA5}">
                      <a16:colId xmlns:a16="http://schemas.microsoft.com/office/drawing/2014/main" val="20002"/>
                    </a:ext>
                  </a:extLst>
                </a:gridCol>
              </a:tblGrid>
              <a:tr h="915356">
                <a:tc>
                  <a:txBody>
                    <a:bodyPr/>
                    <a:lstStyle/>
                    <a:p>
                      <a:pPr algn="ctr">
                        <a:lnSpc>
                          <a:spcPts val="2799"/>
                        </a:lnSpc>
                        <a:defRPr/>
                      </a:pPr>
                      <a:r>
                        <a:rPr lang="en-US" sz="1999" b="1">
                          <a:solidFill>
                            <a:srgbClr val="FFFFFF"/>
                          </a:solidFill>
                          <a:latin typeface="Poppins Bold"/>
                          <a:ea typeface="Poppins Bold"/>
                          <a:cs typeface="Poppins Bold"/>
                          <a:sym typeface="Poppins Bold"/>
                        </a:rPr>
                        <a:t>Model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tc>
                  <a:txBody>
                    <a:bodyPr/>
                    <a:lstStyle/>
                    <a:p>
                      <a:pPr algn="ctr">
                        <a:lnSpc>
                          <a:spcPts val="2799"/>
                        </a:lnSpc>
                        <a:defRPr/>
                      </a:pPr>
                      <a:r>
                        <a:rPr lang="en-US" sz="1999" b="1">
                          <a:solidFill>
                            <a:srgbClr val="FFFFFF"/>
                          </a:solidFill>
                          <a:latin typeface="Poppins Bold"/>
                          <a:ea typeface="Poppins Bold"/>
                          <a:cs typeface="Poppins Bold"/>
                          <a:sym typeface="Poppins Bold"/>
                        </a:rPr>
                        <a:t>AUC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tc>
                  <a:txBody>
                    <a:bodyPr/>
                    <a:lstStyle/>
                    <a:p>
                      <a:pPr algn="ctr">
                        <a:lnSpc>
                          <a:spcPts val="2799"/>
                        </a:lnSpc>
                        <a:defRPr/>
                      </a:pPr>
                      <a:r>
                        <a:rPr lang="en-US" sz="1999" b="1">
                          <a:solidFill>
                            <a:srgbClr val="FFFFFF"/>
                          </a:solidFill>
                          <a:latin typeface="Poppins Bold"/>
                          <a:ea typeface="Poppins Bold"/>
                          <a:cs typeface="Poppins Bold"/>
                          <a:sym typeface="Poppins Bold"/>
                        </a:rPr>
                        <a:t>Recall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676767"/>
                    </a:solidFill>
                  </a:tcPr>
                </a:tc>
                <a:extLst>
                  <a:ext uri="{0D108BD9-81ED-4DB2-BD59-A6C34878D82A}">
                    <a16:rowId xmlns:a16="http://schemas.microsoft.com/office/drawing/2014/main" val="10000"/>
                  </a:ext>
                </a:extLst>
              </a:tr>
              <a:tr h="790097">
                <a:tc>
                  <a:txBody>
                    <a:bodyPr/>
                    <a:lstStyle/>
                    <a:p>
                      <a:pPr algn="l">
                        <a:lnSpc>
                          <a:spcPts val="2799"/>
                        </a:lnSpc>
                        <a:defRPr/>
                      </a:pPr>
                      <a:r>
                        <a:rPr lang="en-US" sz="1999">
                          <a:solidFill>
                            <a:srgbClr val="000000"/>
                          </a:solidFill>
                          <a:latin typeface="Open Sauce"/>
                          <a:ea typeface="Open Sauce"/>
                          <a:cs typeface="Open Sauce"/>
                          <a:sym typeface="Open Sauce"/>
                        </a:rPr>
                        <a:t>Tuned Logistic Regression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70.2%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58.6%</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0097">
                <a:tc>
                  <a:txBody>
                    <a:bodyPr/>
                    <a:lstStyle/>
                    <a:p>
                      <a:pPr algn="l">
                        <a:lnSpc>
                          <a:spcPts val="2799"/>
                        </a:lnSpc>
                        <a:defRPr/>
                      </a:pPr>
                      <a:r>
                        <a:rPr lang="en-US" sz="1999">
                          <a:solidFill>
                            <a:srgbClr val="000000"/>
                          </a:solidFill>
                          <a:latin typeface="Open Sauce"/>
                          <a:ea typeface="Open Sauce"/>
                          <a:cs typeface="Open Sauce"/>
                          <a:sym typeface="Open Sauce"/>
                        </a:rPr>
                        <a:t>Tuned Decision Tree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55.2%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uce"/>
                          <a:ea typeface="Open Sauce"/>
                          <a:cs typeface="Open Sauce"/>
                          <a:sym typeface="Open Sauce"/>
                        </a:rPr>
                        <a:t>61.2%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extBox 7"/>
          <p:cNvSpPr txBox="1"/>
          <p:nvPr/>
        </p:nvSpPr>
        <p:spPr>
          <a:xfrm>
            <a:off x="1028700" y="209550"/>
            <a:ext cx="16540357" cy="819150"/>
          </a:xfrm>
          <a:prstGeom prst="rect">
            <a:avLst/>
          </a:prstGeom>
        </p:spPr>
        <p:txBody>
          <a:bodyPr lIns="0" tIns="0" rIns="0" bIns="0" rtlCol="0" anchor="t">
            <a:spAutoFit/>
          </a:bodyPr>
          <a:lstStyle/>
          <a:p>
            <a:pPr marL="0" lvl="0" indent="0" algn="l">
              <a:lnSpc>
                <a:spcPts val="6011"/>
              </a:lnSpc>
              <a:spcBef>
                <a:spcPct val="0"/>
              </a:spcBef>
            </a:pPr>
            <a:r>
              <a:rPr lang="en-US" sz="5009" b="1">
                <a:solidFill>
                  <a:srgbClr val="FFFFFF"/>
                </a:solidFill>
                <a:latin typeface="Poppins Semi-Bold"/>
                <a:ea typeface="Poppins Semi-Bold"/>
                <a:cs typeface="Poppins Semi-Bold"/>
                <a:sym typeface="Poppins Semi-Bold"/>
              </a:rPr>
              <a:t>Machine Learning Implementation &amp; Evaluation </a:t>
            </a:r>
          </a:p>
        </p:txBody>
      </p:sp>
      <p:sp>
        <p:nvSpPr>
          <p:cNvPr id="8" name="TextBox 8"/>
          <p:cNvSpPr txBox="1"/>
          <p:nvPr/>
        </p:nvSpPr>
        <p:spPr>
          <a:xfrm>
            <a:off x="1123950" y="1625141"/>
            <a:ext cx="6286850" cy="381000"/>
          </a:xfrm>
          <a:prstGeom prst="rect">
            <a:avLst/>
          </a:prstGeom>
        </p:spPr>
        <p:txBody>
          <a:bodyPr lIns="0" tIns="0" rIns="0" bIns="0" rtlCol="0" anchor="t">
            <a:spAutoFit/>
          </a:bodyPr>
          <a:lstStyle/>
          <a:p>
            <a:pPr marL="0" lvl="0" indent="0" algn="l">
              <a:lnSpc>
                <a:spcPts val="2891"/>
              </a:lnSpc>
              <a:spcBef>
                <a:spcPct val="0"/>
              </a:spcBef>
            </a:pPr>
            <a:r>
              <a:rPr lang="en-US" sz="2409" b="1">
                <a:solidFill>
                  <a:srgbClr val="25293C"/>
                </a:solidFill>
                <a:latin typeface="Poppins Bold"/>
                <a:ea typeface="Poppins Bold"/>
                <a:cs typeface="Poppins Bold"/>
                <a:sym typeface="Poppins Bold"/>
              </a:rPr>
              <a:t>Model Metrics</a:t>
            </a:r>
          </a:p>
        </p:txBody>
      </p:sp>
      <p:grpSp>
        <p:nvGrpSpPr>
          <p:cNvPr id="9" name="Group 9"/>
          <p:cNvGrpSpPr/>
          <p:nvPr/>
        </p:nvGrpSpPr>
        <p:grpSpPr>
          <a:xfrm>
            <a:off x="1123950" y="4943387"/>
            <a:ext cx="6286850" cy="4747172"/>
            <a:chOff x="0" y="0"/>
            <a:chExt cx="8382466" cy="6329562"/>
          </a:xfrm>
        </p:grpSpPr>
        <p:sp>
          <p:nvSpPr>
            <p:cNvPr id="10" name="TextBox 10"/>
            <p:cNvSpPr txBox="1"/>
            <p:nvPr/>
          </p:nvSpPr>
          <p:spPr>
            <a:xfrm>
              <a:off x="0" y="-19050"/>
              <a:ext cx="8382466" cy="501650"/>
            </a:xfrm>
            <a:prstGeom prst="rect">
              <a:avLst/>
            </a:prstGeom>
          </p:spPr>
          <p:txBody>
            <a:bodyPr lIns="0" tIns="0" rIns="0" bIns="0" rtlCol="0" anchor="t">
              <a:spAutoFit/>
            </a:bodyPr>
            <a:lstStyle/>
            <a:p>
              <a:pPr marL="0" lvl="0" indent="0" algn="l">
                <a:lnSpc>
                  <a:spcPts val="2891"/>
                </a:lnSpc>
                <a:spcBef>
                  <a:spcPct val="0"/>
                </a:spcBef>
              </a:pPr>
              <a:r>
                <a:rPr lang="en-US" sz="2409" b="1">
                  <a:solidFill>
                    <a:srgbClr val="25293C"/>
                  </a:solidFill>
                  <a:latin typeface="Poppins Bold"/>
                  <a:ea typeface="Poppins Bold"/>
                  <a:cs typeface="Poppins Bold"/>
                  <a:sym typeface="Poppins Bold"/>
                </a:rPr>
                <a:t>Logistic Regression Confusion Matrix</a:t>
              </a:r>
            </a:p>
          </p:txBody>
        </p:sp>
        <p:sp>
          <p:nvSpPr>
            <p:cNvPr id="11" name="Freeform 11"/>
            <p:cNvSpPr/>
            <p:nvPr/>
          </p:nvSpPr>
          <p:spPr>
            <a:xfrm>
              <a:off x="1468380" y="685800"/>
              <a:ext cx="4573966" cy="4573966"/>
            </a:xfrm>
            <a:custGeom>
              <a:avLst/>
              <a:gdLst/>
              <a:ahLst/>
              <a:cxnLst/>
              <a:rect l="l" t="t" r="r" b="b"/>
              <a:pathLst>
                <a:path w="4573966" h="4573966">
                  <a:moveTo>
                    <a:pt x="0" y="0"/>
                  </a:moveTo>
                  <a:lnTo>
                    <a:pt x="4573965" y="0"/>
                  </a:lnTo>
                  <a:lnTo>
                    <a:pt x="4573965" y="4573966"/>
                  </a:lnTo>
                  <a:lnTo>
                    <a:pt x="0" y="4573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039883" y="3812360"/>
              <a:ext cx="1007930"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3002</a:t>
              </a:r>
            </a:p>
          </p:txBody>
        </p:sp>
        <p:sp>
          <p:nvSpPr>
            <p:cNvPr id="13" name="TextBox 13"/>
            <p:cNvSpPr txBox="1"/>
            <p:nvPr/>
          </p:nvSpPr>
          <p:spPr>
            <a:xfrm>
              <a:off x="4294278" y="1518740"/>
              <a:ext cx="1178983"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25100</a:t>
              </a:r>
            </a:p>
          </p:txBody>
        </p:sp>
        <p:sp>
          <p:nvSpPr>
            <p:cNvPr id="14" name="TextBox 14"/>
            <p:cNvSpPr txBox="1"/>
            <p:nvPr/>
          </p:nvSpPr>
          <p:spPr>
            <a:xfrm>
              <a:off x="4294278" y="3761560"/>
              <a:ext cx="1084395" cy="544195"/>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FFFFFF"/>
                  </a:solidFill>
                  <a:latin typeface="Poppins Bold"/>
                  <a:ea typeface="Poppins Bold"/>
                  <a:cs typeface="Poppins Bold"/>
                  <a:sym typeface="Poppins Bold"/>
                </a:rPr>
                <a:t>4446</a:t>
              </a:r>
            </a:p>
          </p:txBody>
        </p:sp>
        <p:sp>
          <p:nvSpPr>
            <p:cNvPr id="15" name="TextBox 15"/>
            <p:cNvSpPr txBox="1"/>
            <p:nvPr/>
          </p:nvSpPr>
          <p:spPr>
            <a:xfrm>
              <a:off x="1954224" y="1518740"/>
              <a:ext cx="1255448" cy="544195"/>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Poppins Bold"/>
                  <a:ea typeface="Poppins Bold"/>
                  <a:cs typeface="Poppins Bold"/>
                  <a:sym typeface="Poppins Bold"/>
                </a:rPr>
                <a:t>59706</a:t>
              </a:r>
            </a:p>
          </p:txBody>
        </p:sp>
        <p:sp>
          <p:nvSpPr>
            <p:cNvPr id="16" name="TextBox 16"/>
            <p:cNvSpPr txBox="1"/>
            <p:nvPr/>
          </p:nvSpPr>
          <p:spPr>
            <a:xfrm rot="-5400000">
              <a:off x="-853562" y="2605563"/>
              <a:ext cx="2516055" cy="512657"/>
            </a:xfrm>
            <a:prstGeom prst="rect">
              <a:avLst/>
            </a:prstGeom>
          </p:spPr>
          <p:txBody>
            <a:bodyPr lIns="0" tIns="0" rIns="0" bIns="0" rtlCol="0" anchor="t">
              <a:spAutoFit/>
            </a:bodyPr>
            <a:lstStyle/>
            <a:p>
              <a:pPr algn="ctr">
                <a:lnSpc>
                  <a:spcPts val="3220"/>
                </a:lnSpc>
                <a:spcBef>
                  <a:spcPct val="0"/>
                </a:spcBef>
              </a:pPr>
              <a:r>
                <a:rPr lang="en-US" sz="2300" b="1">
                  <a:solidFill>
                    <a:srgbClr val="25293C"/>
                  </a:solidFill>
                  <a:latin typeface="Poppins Bold"/>
                  <a:ea typeface="Poppins Bold"/>
                  <a:cs typeface="Poppins Bold"/>
                  <a:sym typeface="Poppins Bold"/>
                </a:rPr>
                <a:t>Actual Class</a:t>
              </a:r>
            </a:p>
          </p:txBody>
        </p:sp>
        <p:sp>
          <p:nvSpPr>
            <p:cNvPr id="17" name="TextBox 17"/>
            <p:cNvSpPr txBox="1"/>
            <p:nvPr/>
          </p:nvSpPr>
          <p:spPr>
            <a:xfrm>
              <a:off x="2089565" y="5816906"/>
              <a:ext cx="3120496" cy="512657"/>
            </a:xfrm>
            <a:prstGeom prst="rect">
              <a:avLst/>
            </a:prstGeom>
          </p:spPr>
          <p:txBody>
            <a:bodyPr lIns="0" tIns="0" rIns="0" bIns="0" rtlCol="0" anchor="t">
              <a:spAutoFit/>
            </a:bodyPr>
            <a:lstStyle/>
            <a:p>
              <a:pPr algn="ctr">
                <a:lnSpc>
                  <a:spcPts val="3220"/>
                </a:lnSpc>
                <a:spcBef>
                  <a:spcPct val="0"/>
                </a:spcBef>
              </a:pPr>
              <a:r>
                <a:rPr lang="en-US" sz="2300" b="1">
                  <a:solidFill>
                    <a:srgbClr val="25293C"/>
                  </a:solidFill>
                  <a:latin typeface="Poppins Bold"/>
                  <a:ea typeface="Poppins Bold"/>
                  <a:cs typeface="Poppins Bold"/>
                  <a:sym typeface="Poppins Bold"/>
                </a:rPr>
                <a:t>Predicted Class</a:t>
              </a:r>
            </a:p>
          </p:txBody>
        </p:sp>
        <p:sp>
          <p:nvSpPr>
            <p:cNvPr id="18" name="TextBox 18"/>
            <p:cNvSpPr txBox="1"/>
            <p:nvPr/>
          </p:nvSpPr>
          <p:spPr>
            <a:xfrm>
              <a:off x="1109131" y="1632466"/>
              <a:ext cx="198834"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0</a:t>
              </a:r>
            </a:p>
          </p:txBody>
        </p:sp>
        <p:sp>
          <p:nvSpPr>
            <p:cNvPr id="19" name="TextBox 19"/>
            <p:cNvSpPr txBox="1"/>
            <p:nvPr/>
          </p:nvSpPr>
          <p:spPr>
            <a:xfrm>
              <a:off x="1151200" y="3752837"/>
              <a:ext cx="114697"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1</a:t>
              </a:r>
            </a:p>
          </p:txBody>
        </p:sp>
        <p:sp>
          <p:nvSpPr>
            <p:cNvPr id="20" name="TextBox 20"/>
            <p:cNvSpPr txBox="1"/>
            <p:nvPr/>
          </p:nvSpPr>
          <p:spPr>
            <a:xfrm>
              <a:off x="4836694" y="5337928"/>
              <a:ext cx="114697"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1</a:t>
              </a:r>
            </a:p>
          </p:txBody>
        </p:sp>
        <p:sp>
          <p:nvSpPr>
            <p:cNvPr id="21" name="TextBox 21"/>
            <p:cNvSpPr txBox="1"/>
            <p:nvPr/>
          </p:nvSpPr>
          <p:spPr>
            <a:xfrm>
              <a:off x="2429644" y="5337928"/>
              <a:ext cx="198834" cy="415289"/>
            </a:xfrm>
            <a:prstGeom prst="rect">
              <a:avLst/>
            </a:prstGeom>
          </p:spPr>
          <p:txBody>
            <a:bodyPr lIns="0" tIns="0" rIns="0" bIns="0" rtlCol="0" anchor="t">
              <a:spAutoFit/>
            </a:bodyPr>
            <a:lstStyle/>
            <a:p>
              <a:pPr algn="ctr">
                <a:lnSpc>
                  <a:spcPts val="2520"/>
                </a:lnSpc>
                <a:spcBef>
                  <a:spcPct val="0"/>
                </a:spcBef>
              </a:pPr>
              <a:r>
                <a:rPr lang="en-US" sz="1800" b="1">
                  <a:solidFill>
                    <a:srgbClr val="25293C"/>
                  </a:solidFill>
                  <a:latin typeface="Poppins Bold"/>
                  <a:ea typeface="Poppins Bold"/>
                  <a:cs typeface="Poppins Bold"/>
                  <a:sym typeface="Poppins Bold"/>
                </a:rPr>
                <a:t>0</a:t>
              </a:r>
            </a:p>
          </p:txBody>
        </p:sp>
      </p:grpSp>
      <p:sp>
        <p:nvSpPr>
          <p:cNvPr id="22" name="TextBox 22"/>
          <p:cNvSpPr txBox="1"/>
          <p:nvPr/>
        </p:nvSpPr>
        <p:spPr>
          <a:xfrm>
            <a:off x="10617911" y="1739441"/>
            <a:ext cx="5562104" cy="509905"/>
          </a:xfrm>
          <a:prstGeom prst="rect">
            <a:avLst/>
          </a:prstGeom>
        </p:spPr>
        <p:txBody>
          <a:bodyPr lIns="0" tIns="0" rIns="0" bIns="0" rtlCol="0" anchor="t">
            <a:spAutoFit/>
          </a:bodyPr>
          <a:lstStyle/>
          <a:p>
            <a:pPr algn="ctr">
              <a:lnSpc>
                <a:spcPts val="3919"/>
              </a:lnSpc>
              <a:spcBef>
                <a:spcPct val="0"/>
              </a:spcBef>
            </a:pPr>
            <a:r>
              <a:rPr lang="en-US" sz="2799" b="1">
                <a:solidFill>
                  <a:srgbClr val="25293C"/>
                </a:solidFill>
                <a:latin typeface="Poppins Bold"/>
                <a:ea typeface="Poppins Bold"/>
                <a:cs typeface="Poppins Bold"/>
                <a:sym typeface="Poppins Bold"/>
              </a:rPr>
              <a:t>Model &amp; Metrics Interpretation</a:t>
            </a:r>
          </a:p>
        </p:txBody>
      </p:sp>
      <p:sp>
        <p:nvSpPr>
          <p:cNvPr id="23" name="TextBox 23"/>
          <p:cNvSpPr txBox="1"/>
          <p:nvPr/>
        </p:nvSpPr>
        <p:spPr>
          <a:xfrm>
            <a:off x="9781924" y="2777332"/>
            <a:ext cx="7477376" cy="3051968"/>
          </a:xfrm>
          <a:prstGeom prst="rect">
            <a:avLst/>
          </a:prstGeom>
        </p:spPr>
        <p:txBody>
          <a:bodyPr lIns="0" tIns="0" rIns="0" bIns="0" rtlCol="0" anchor="t">
            <a:spAutoFit/>
          </a:bodyPr>
          <a:lstStyle/>
          <a:p>
            <a:pPr algn="just">
              <a:lnSpc>
                <a:spcPts val="2406"/>
              </a:lnSpc>
            </a:pPr>
            <a:r>
              <a:rPr lang="en-US" sz="1718" spc="108" dirty="0">
                <a:solidFill>
                  <a:srgbClr val="000000"/>
                </a:solidFill>
                <a:latin typeface="Poppins"/>
                <a:ea typeface="Poppins"/>
                <a:cs typeface="Poppins"/>
                <a:sym typeface="Poppins"/>
              </a:rPr>
              <a:t>The objective is to create a predictive model that identifies clients likely to repay loans and those at risk of default.</a:t>
            </a:r>
          </a:p>
          <a:p>
            <a:pPr algn="just">
              <a:lnSpc>
                <a:spcPts val="2406"/>
              </a:lnSpc>
            </a:pPr>
            <a:endParaRPr lang="en-US" sz="1718" spc="108" dirty="0">
              <a:solidFill>
                <a:srgbClr val="000000"/>
              </a:solidFill>
              <a:latin typeface="Poppins"/>
              <a:ea typeface="Poppins"/>
              <a:cs typeface="Poppins"/>
              <a:sym typeface="Poppins"/>
            </a:endParaRPr>
          </a:p>
          <a:p>
            <a:pPr algn="just">
              <a:lnSpc>
                <a:spcPts val="2406"/>
              </a:lnSpc>
            </a:pPr>
            <a:r>
              <a:rPr lang="en-US" sz="1718" spc="108" dirty="0">
                <a:solidFill>
                  <a:srgbClr val="000000"/>
                </a:solidFill>
                <a:latin typeface="Poppins"/>
                <a:ea typeface="Poppins"/>
                <a:cs typeface="Poppins"/>
                <a:sym typeface="Poppins"/>
              </a:rPr>
              <a:t>Key metrics include the default rate and true negatives. The model will be evaluated using AUC for its effectiveness in distinguishing between defaulters and non-defaulters.</a:t>
            </a:r>
          </a:p>
          <a:p>
            <a:pPr algn="just">
              <a:lnSpc>
                <a:spcPts val="2406"/>
              </a:lnSpc>
            </a:pPr>
            <a:endParaRPr lang="en-US" sz="1718" spc="108" dirty="0">
              <a:solidFill>
                <a:srgbClr val="000000"/>
              </a:solidFill>
              <a:latin typeface="Poppins"/>
              <a:ea typeface="Poppins"/>
              <a:cs typeface="Poppins"/>
              <a:sym typeface="Poppins"/>
            </a:endParaRPr>
          </a:p>
          <a:p>
            <a:pPr algn="just">
              <a:lnSpc>
                <a:spcPts val="2406"/>
              </a:lnSpc>
            </a:pPr>
            <a:r>
              <a:rPr lang="en-US" sz="1718" spc="108" dirty="0">
                <a:solidFill>
                  <a:srgbClr val="000000"/>
                </a:solidFill>
                <a:latin typeface="Poppins"/>
                <a:ea typeface="Poppins"/>
                <a:cs typeface="Poppins"/>
                <a:sym typeface="Poppins"/>
              </a:rPr>
              <a:t>Logistic Regression is selected for its high AUC, with a slight trade-off in recall for better overall predictive power.</a:t>
            </a:r>
          </a:p>
          <a:p>
            <a:pPr algn="just">
              <a:lnSpc>
                <a:spcPts val="2406"/>
              </a:lnSpc>
              <a:spcBef>
                <a:spcPct val="0"/>
              </a:spcBef>
            </a:pPr>
            <a:endParaRPr lang="en-US" sz="1718" spc="108" dirty="0">
              <a:solidFill>
                <a:srgbClr val="000000"/>
              </a:solidFill>
              <a:latin typeface="Poppins"/>
              <a:ea typeface="Poppins"/>
              <a:cs typeface="Poppins"/>
              <a:sym typeface="Poppins"/>
            </a:endParaRPr>
          </a:p>
        </p:txBody>
      </p:sp>
      <p:sp>
        <p:nvSpPr>
          <p:cNvPr id="24" name="TextBox 24"/>
          <p:cNvSpPr txBox="1"/>
          <p:nvPr/>
        </p:nvSpPr>
        <p:spPr>
          <a:xfrm>
            <a:off x="11857556" y="5601450"/>
            <a:ext cx="3687243" cy="475579"/>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25293C"/>
                </a:solidFill>
                <a:latin typeface="Poppins Bold"/>
                <a:ea typeface="Poppins Bold"/>
                <a:cs typeface="Poppins Bold"/>
                <a:sym typeface="Poppins Bold"/>
              </a:rPr>
              <a:t>Confusion Matrix</a:t>
            </a:r>
          </a:p>
        </p:txBody>
      </p:sp>
      <p:sp>
        <p:nvSpPr>
          <p:cNvPr id="25" name="TextBox 25"/>
          <p:cNvSpPr txBox="1"/>
          <p:nvPr/>
        </p:nvSpPr>
        <p:spPr>
          <a:xfrm>
            <a:off x="9660275" y="6511132"/>
            <a:ext cx="7477376" cy="3356768"/>
          </a:xfrm>
          <a:prstGeom prst="rect">
            <a:avLst/>
          </a:prstGeom>
        </p:spPr>
        <p:txBody>
          <a:bodyPr lIns="0" tIns="0" rIns="0" bIns="0" rtlCol="0" anchor="t">
            <a:spAutoFit/>
          </a:bodyPr>
          <a:lstStyle/>
          <a:p>
            <a:pPr marL="0" lvl="0" indent="0" algn="just">
              <a:lnSpc>
                <a:spcPts val="2406"/>
              </a:lnSpc>
              <a:spcBef>
                <a:spcPct val="0"/>
              </a:spcBef>
            </a:pPr>
            <a:r>
              <a:rPr lang="en-US" sz="1718" u="none" strike="noStrike" spc="108" dirty="0">
                <a:solidFill>
                  <a:srgbClr val="000000"/>
                </a:solidFill>
                <a:latin typeface="Poppins"/>
                <a:ea typeface="Poppins"/>
                <a:cs typeface="Poppins"/>
                <a:sym typeface="Poppins"/>
              </a:rPr>
              <a:t>From the confusion matrix, the recall is </a:t>
            </a:r>
            <a:r>
              <a:rPr lang="en-US" sz="1718" b="1" u="none" strike="noStrike" spc="108" dirty="0">
                <a:solidFill>
                  <a:srgbClr val="000000"/>
                </a:solidFill>
                <a:latin typeface="Poppins Bold"/>
                <a:ea typeface="Poppins Bold"/>
                <a:cs typeface="Poppins Bold"/>
                <a:sym typeface="Poppins Bold"/>
              </a:rPr>
              <a:t>59.6%</a:t>
            </a:r>
            <a:r>
              <a:rPr lang="en-US" sz="1718" u="none" strike="noStrike" spc="108" dirty="0">
                <a:solidFill>
                  <a:srgbClr val="000000"/>
                </a:solidFill>
                <a:latin typeface="Poppins"/>
                <a:ea typeface="Poppins"/>
                <a:cs typeface="Poppins"/>
                <a:sym typeface="Poppins"/>
              </a:rPr>
              <a:t>, indicating that the model misses approximately </a:t>
            </a:r>
            <a:r>
              <a:rPr lang="en-US" sz="1718" b="1" u="none" strike="noStrike" spc="108" dirty="0">
                <a:solidFill>
                  <a:srgbClr val="000000"/>
                </a:solidFill>
                <a:latin typeface="Poppins Bold"/>
                <a:ea typeface="Poppins Bold"/>
                <a:cs typeface="Poppins Bold"/>
                <a:sym typeface="Poppins Bold"/>
              </a:rPr>
              <a:t>40.4%</a:t>
            </a:r>
            <a:r>
              <a:rPr lang="en-US" sz="1718" u="none" strike="noStrike" spc="108" dirty="0">
                <a:solidFill>
                  <a:srgbClr val="000000"/>
                </a:solidFill>
                <a:latin typeface="Poppins"/>
                <a:ea typeface="Poppins"/>
                <a:cs typeface="Poppins"/>
                <a:sym typeface="Poppins"/>
              </a:rPr>
              <a:t> of actual defaults (3,002 cases). This is critical, as failing to identify defaulting customers can have significant consequences.</a:t>
            </a:r>
          </a:p>
          <a:p>
            <a:pPr marL="0" lvl="0" indent="0" algn="just">
              <a:lnSpc>
                <a:spcPts val="2406"/>
              </a:lnSpc>
              <a:spcBef>
                <a:spcPct val="0"/>
              </a:spcBef>
            </a:pPr>
            <a:endParaRPr lang="en-US" sz="1718" u="none" strike="noStrike" spc="108" dirty="0">
              <a:solidFill>
                <a:srgbClr val="000000"/>
              </a:solidFill>
              <a:latin typeface="Poppins"/>
              <a:ea typeface="Poppins"/>
              <a:cs typeface="Poppins"/>
              <a:sym typeface="Poppins"/>
            </a:endParaRPr>
          </a:p>
          <a:p>
            <a:pPr marL="0" lvl="0" indent="0" algn="just">
              <a:lnSpc>
                <a:spcPts val="2406"/>
              </a:lnSpc>
              <a:spcBef>
                <a:spcPct val="0"/>
              </a:spcBef>
            </a:pPr>
            <a:r>
              <a:rPr lang="en-US" sz="1718" u="none" strike="noStrike" spc="108" dirty="0">
                <a:solidFill>
                  <a:srgbClr val="000000"/>
                </a:solidFill>
                <a:latin typeface="Poppins"/>
                <a:ea typeface="Poppins"/>
                <a:cs typeface="Poppins"/>
                <a:sym typeface="Poppins"/>
              </a:rPr>
              <a:t>However, with an </a:t>
            </a:r>
            <a:r>
              <a:rPr lang="en-US" sz="1718" b="1" u="none" strike="noStrike" spc="108" dirty="0">
                <a:solidFill>
                  <a:srgbClr val="000000"/>
                </a:solidFill>
                <a:latin typeface="Poppins Bold"/>
                <a:ea typeface="Poppins Bold"/>
                <a:cs typeface="Poppins Bold"/>
                <a:sym typeface="Poppins Bold"/>
              </a:rPr>
              <a:t>AUC of 0.70</a:t>
            </a:r>
            <a:r>
              <a:rPr lang="en-US" sz="1718" u="none" strike="noStrike" spc="108" dirty="0">
                <a:solidFill>
                  <a:srgbClr val="000000"/>
                </a:solidFill>
                <a:latin typeface="Poppins"/>
                <a:ea typeface="Poppins"/>
                <a:cs typeface="Poppins"/>
                <a:sym typeface="Poppins"/>
              </a:rPr>
              <a:t>, the model demonstrates reasonably good performance in risk assessment, effectively identifying potential defaulters. This supports informed lending decisions and allows the business to target high-risk customers appropriately.</a:t>
            </a:r>
          </a:p>
          <a:p>
            <a:pPr marL="0" lvl="0" indent="0" algn="just">
              <a:lnSpc>
                <a:spcPts val="2406"/>
              </a:lnSpc>
              <a:spcBef>
                <a:spcPct val="0"/>
              </a:spcBef>
            </a:pPr>
            <a:endParaRPr lang="en-US" sz="1718" u="none" strike="noStrike" spc="108" dirty="0">
              <a:solidFill>
                <a:srgbClr val="000000"/>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948</Words>
  <Application>Microsoft Office PowerPoint</Application>
  <PresentationFormat>Custom</PresentationFormat>
  <Paragraphs>116</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Open Sauce Bold</vt:lpstr>
      <vt:lpstr>Poppins</vt:lpstr>
      <vt:lpstr>Arial</vt:lpstr>
      <vt:lpstr>Noticia Text Bold</vt:lpstr>
      <vt:lpstr>Boxing</vt:lpstr>
      <vt:lpstr>Noticia Text</vt:lpstr>
      <vt:lpstr>Poppins Bold</vt:lpstr>
      <vt:lpstr>Open Sauce Semi-Bold</vt:lpstr>
      <vt:lpstr>Poppins Medium</vt:lpstr>
      <vt:lpstr>Open Sauce</vt:lpstr>
      <vt:lpstr>Poppins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Risk</dc:title>
  <cp:lastModifiedBy>khalid destiawan</cp:lastModifiedBy>
  <cp:revision>1</cp:revision>
  <dcterms:created xsi:type="dcterms:W3CDTF">2006-08-16T00:00:00Z</dcterms:created>
  <dcterms:modified xsi:type="dcterms:W3CDTF">2024-10-09T05:51:03Z</dcterms:modified>
  <dc:identifier>DAGSmaQF_KM</dc:identifier>
</cp:coreProperties>
</file>